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60" r:id="rId4"/>
    <p:sldId id="284" r:id="rId5"/>
    <p:sldId id="285" r:id="rId6"/>
    <p:sldId id="292" r:id="rId7"/>
    <p:sldId id="288" r:id="rId8"/>
    <p:sldId id="290" r:id="rId9"/>
    <p:sldId id="287" r:id="rId10"/>
    <p:sldId id="268" r:id="rId11"/>
    <p:sldId id="291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59" autoAdjust="0"/>
    <p:restoredTop sz="86827" autoAdjust="0"/>
  </p:normalViewPr>
  <p:slideViewPr>
    <p:cSldViewPr snapToGrid="0">
      <p:cViewPr varScale="1">
        <p:scale>
          <a:sx n="62" d="100"/>
          <a:sy n="62" d="100"/>
        </p:scale>
        <p:origin x="110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jpeg>
</file>

<file path=ppt/media/image2.jp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997C64-D3FD-4E43-8EB0-BF21AA66C4B9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12D4B-148B-4FF3-9DC5-521C1C664A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08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A5D738-6DBF-4EC5-9648-44AB2277303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0800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审慎使用模式：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代码可读性差，需求理解浅，变化没有显现，非系统关键依赖点，项目无复用价值或将要发布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8879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318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509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思维方式：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底层思维：向下，如何把握机器底层从微观理解对象构造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语言转换，编译转换，内存模型，运行时机制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抽象思维：向上，如何将周围的世界抽象为程序代码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面向对象，组件封装，设计模式，架构模式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抽象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011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设计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原则：</a:t>
            </a:r>
          </a:p>
          <a:p>
            <a:r>
              <a:rPr lang="en-US" altLang="zh-CN" dirty="0"/>
              <a:t>Single Responsibility Principle</a:t>
            </a:r>
            <a:r>
              <a:rPr lang="zh-CN" altLang="en-US" dirty="0"/>
              <a:t>：单一职责原则 </a:t>
            </a:r>
            <a:endParaRPr lang="en-US" altLang="zh-CN" dirty="0"/>
          </a:p>
          <a:p>
            <a:r>
              <a:rPr lang="en-US" altLang="zh-CN" dirty="0"/>
              <a:t>Open Closed Principle</a:t>
            </a:r>
            <a:r>
              <a:rPr lang="zh-CN" altLang="en-US" dirty="0"/>
              <a:t>：开闭原则 </a:t>
            </a:r>
            <a:endParaRPr lang="en-US" altLang="zh-CN" dirty="0"/>
          </a:p>
          <a:p>
            <a:r>
              <a:rPr lang="en-US" altLang="zh-CN" dirty="0" err="1"/>
              <a:t>Liskov</a:t>
            </a:r>
            <a:r>
              <a:rPr lang="en-US" altLang="zh-CN" dirty="0"/>
              <a:t> Substitution Principle</a:t>
            </a:r>
            <a:r>
              <a:rPr lang="zh-CN" altLang="en-US" dirty="0"/>
              <a:t>：里氏替换原则 </a:t>
            </a:r>
            <a:endParaRPr lang="en-US" altLang="zh-CN" dirty="0"/>
          </a:p>
          <a:p>
            <a:r>
              <a:rPr lang="en-US" altLang="zh-CN" dirty="0"/>
              <a:t>Interface Segregation Principle</a:t>
            </a:r>
            <a:r>
              <a:rPr lang="zh-CN" altLang="en-US" dirty="0"/>
              <a:t>：接口隔离原则 </a:t>
            </a:r>
            <a:endParaRPr lang="en-US" altLang="zh-CN" dirty="0"/>
          </a:p>
          <a:p>
            <a:r>
              <a:rPr lang="en-US" altLang="zh-CN" dirty="0"/>
              <a:t>Dependence Inversion Principle</a:t>
            </a:r>
            <a:r>
              <a:rPr lang="zh-CN" altLang="en-US" dirty="0"/>
              <a:t>：依赖倒置原则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对象组合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类继承，封装变化点，针对接口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针对实现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702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重构技法：迭代设计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静态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动态，早绑定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晚绑定，继承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组合，编译时依赖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运行时依赖，紧耦合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松耦合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231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模式分类：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创建型，结构型，行为型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封装变化角度：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组件协作，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 Method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Observer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单一职责，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Decorator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Bridge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对象创建，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Factory Method, Abstract Factory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Prototype, Builder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对象性能，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Singleton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Flyweight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接口隔离，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Facade, Proxy, Mediator, 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Adapter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状态变化，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Memento, State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数据结构，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Composite, Iterator, Chain of Responsibility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行为变化，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Command, Visitor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领域问题，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Interpreter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839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Strategy+Factory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841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Observer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78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对象模型：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A { B* pb; //... };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12D4B-148B-4FF3-9DC5-521C1C664A8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823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283D1-D221-40E5-9E58-AAEE22C68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A50581-029C-49BB-8888-73D45955C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802AAB-B99A-4E54-AA06-3AD0891D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B53766-E02F-4B0E-8651-D1D0B5B49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EBFE9E-728F-41C0-B127-8095A2E88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577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23B833-7405-49AC-A27C-2DB8860D4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66F4C7-16D9-48FF-893B-460F8FA33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E9147D5-727A-40A5-89F8-04AE51000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97F158-05AF-43AC-9305-17325ACD8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B990CE-C9F6-4D1A-8522-124B1E992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352321-DCDE-434E-BE51-A8BA85B2C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160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CC7B3D-9760-4147-BF09-CFCE07D64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85B0F0A-1234-4758-97E5-09A90F84CB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3F94F97-7A96-4D54-9FBE-782AA96372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28E7D2-FFE9-4DCA-8D9A-9DAD2B487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047949-1C3E-447B-ACAA-9002B9CFB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1EC13-6D72-4D7E-B14D-6B1D86689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72179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740F47-2991-4C09-AE0C-63367332E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73B7736-D660-44BB-9B63-B896AE964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29E95C-FE65-4696-B639-E61BAA91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6AB70B-440D-48A1-A314-4D1224F2D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F7C5FD-463B-4895-8086-71DCE481A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921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BF5B699-FE94-4AA2-A416-E994D2260F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D907D3-6B1D-41CD-8746-D249EDD540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061BB0-FE07-466C-A17D-033F07C16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164299-991A-49D9-B306-0D65CEC1F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AAABB2-B4EA-40BC-811A-8034CB6A1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819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77F684-2436-45B0-8B56-FC367FA7C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A25B1-942B-4779-80F6-4B21AED0D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9DD878-8ED1-43F2-8B7A-96D94E12C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605BC9-720D-451D-B308-3D293181A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A7E53F-3D66-4C2C-B7A5-3060C65ED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990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86FF9F-72F1-4B8C-B219-42670190C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69BB91-5D82-48BE-8F8C-87EADF9C9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2B5CBD-B4BC-46B3-A85D-FA4CE3310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CE1D87-6F91-496B-900B-1EFF54868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AD9787-DE80-4B1E-A62E-4C98841E8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64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A3FB15-1322-4F26-9CE9-9354980AD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F2CA28-3CDE-4C18-8C2A-842D31EF3F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C8F109-AA96-4E47-85AD-85E088B564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8D91A1-2DD5-4023-B700-9E9C5F17F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44A27B-DBE8-42FF-BB72-954D168DE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1C2BB8-3BFE-49DF-AD89-59E507BA9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254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6DB3FD-97ED-4BB9-8F5E-CF34D46B8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5B2B9F0-E284-47E1-9294-0E85A0A089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11D8628-BD5A-4834-9BAD-F7F1817966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1B1847C-6AF2-4229-8942-3FD3110668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DBEF1D-1C9D-412D-8EB8-E37CD3166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20A3B2A-2BC4-4140-A139-912259BBE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A4CBA78-A90D-43BE-8C9B-CACC266D6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4AB256A-8D36-4C6F-A7E6-C238663D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679538" y="6417089"/>
            <a:ext cx="96625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www.1ppt.com/xiazai/jihua/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www.1ppt.com/xiazai/jianli/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www.1ppt.com/xiazai/huibao/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9768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1D5999-5B4C-4F61-A4E0-F661ECEA6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CEEE6FF-F44B-47A5-932F-2909D12CF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17FCE7-3CF6-45ED-946D-F923059E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A0C49F3-54CF-4905-BFD4-9E3D7EA69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848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757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4276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F2147C-8FF8-4836-A743-24688FB9B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95D0378-9575-4013-BAAF-1224554F1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90CF72-4357-42E0-AA2E-DA133FF6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025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519039B-3390-43DF-BEDE-5264730E4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05A941-F4F7-492A-B4B9-FD9CB660C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8280C4-E751-4473-A9E6-CF4199F88A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07FCC-64BD-4951-AF5D-79ABDFF88F25}" type="datetimeFigureOut">
              <a:rPr lang="zh-CN" altLang="en-US" smtClean="0"/>
              <a:t>2020-11-2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57E2D4-CB64-4B27-9D3A-55BC55AA7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435D7E-957E-4972-9AD0-B00E2617B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3267C-67BA-4A9C-91EC-EFE160850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808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61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5355131" y="1182258"/>
            <a:ext cx="1473868" cy="147386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045277" y="1504216"/>
            <a:ext cx="20707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Agency FB" panose="020B0503020202020204" pitchFamily="34" charset="0"/>
                <a:cs typeface="+mn-ea"/>
                <a:sym typeface="+mn-lt"/>
              </a:rPr>
              <a:t>2020</a:t>
            </a:r>
          </a:p>
        </p:txBody>
      </p:sp>
      <p:sp>
        <p:nvSpPr>
          <p:cNvPr id="98" name="TextBox 7"/>
          <p:cNvSpPr>
            <a:spLocks noChangeArrowheads="1"/>
          </p:cNvSpPr>
          <p:nvPr/>
        </p:nvSpPr>
        <p:spPr bwMode="auto">
          <a:xfrm>
            <a:off x="1960464" y="2914575"/>
            <a:ext cx="8758989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0" cap="none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sym typeface="微软雅黑" pitchFamily="34" charset="-122"/>
              </a:rPr>
              <a:t>Design</a:t>
            </a:r>
            <a:r>
              <a:rPr kumimoji="0" lang="en-US" altLang="zh-CN" sz="4800" b="1" i="0" u="none" strike="noStrike" kern="0" cap="none" normalizeH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sym typeface="微软雅黑" pitchFamily="34" charset="-122"/>
              </a:rPr>
              <a:t> Pattern Sharing</a:t>
            </a:r>
            <a:endParaRPr kumimoji="0" lang="zh-CN" altLang="en-US" sz="4800" b="1" i="0" u="none" strike="noStrike" kern="0" cap="none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sym typeface="微软雅黑" pitchFamily="34" charset="-122"/>
            </a:endParaRPr>
          </a:p>
        </p:txBody>
      </p:sp>
      <p:cxnSp>
        <p:nvCxnSpPr>
          <p:cNvPr id="99" name="直接连接符 98"/>
          <p:cNvCxnSpPr>
            <a:cxnSpLocks/>
          </p:cNvCxnSpPr>
          <p:nvPr/>
        </p:nvCxnSpPr>
        <p:spPr>
          <a:xfrm>
            <a:off x="2893169" y="3810898"/>
            <a:ext cx="6900188" cy="0"/>
          </a:xfrm>
          <a:prstGeom prst="line">
            <a:avLst/>
          </a:prstGeom>
          <a:noFill/>
          <a:ln w="19050" cap="flat" cmpd="sng" algn="ctr">
            <a:solidFill>
              <a:srgbClr val="202A36"/>
            </a:solidFill>
            <a:prstDash val="sysDash"/>
            <a:headEnd type="diamond" w="med" len="med"/>
            <a:tailEnd type="diamond" w="med" len="med"/>
          </a:ln>
          <a:effectLst/>
        </p:spPr>
      </p:cxnSp>
      <p:sp>
        <p:nvSpPr>
          <p:cNvPr id="102" name="矩形 3"/>
          <p:cNvSpPr>
            <a:spLocks noChangeArrowheads="1"/>
          </p:cNvSpPr>
          <p:nvPr/>
        </p:nvSpPr>
        <p:spPr bwMode="auto">
          <a:xfrm>
            <a:off x="3029816" y="4544647"/>
            <a:ext cx="6101656" cy="438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Reporter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：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Tian</a:t>
            </a:r>
            <a:r>
              <a:rPr kumimoji="0" lang="en-US" altLang="zh-CN" sz="2400" b="0" i="0" u="none" strike="noStrike" kern="0" cap="none" spc="0" normalizeH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 </a:t>
            </a:r>
            <a:r>
              <a:rPr kumimoji="0" lang="en-US" altLang="zh-CN" sz="2400" b="0" i="0" u="none" strike="noStrike" kern="0" cap="none" spc="0" normalizeH="0" noProof="0" dirty="0" err="1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Jihui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    Time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：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t>2020.11.03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grpSp>
        <p:nvGrpSpPr>
          <p:cNvPr id="103" name="组合 102"/>
          <p:cNvGrpSpPr/>
          <p:nvPr/>
        </p:nvGrpSpPr>
        <p:grpSpPr>
          <a:xfrm>
            <a:off x="3973289" y="5399702"/>
            <a:ext cx="571870" cy="574400"/>
            <a:chOff x="9096726" y="250316"/>
            <a:chExt cx="626458" cy="629230"/>
          </a:xfrm>
        </p:grpSpPr>
        <p:sp>
          <p:nvSpPr>
            <p:cNvPr id="104" name="Oval 4"/>
            <p:cNvSpPr/>
            <p:nvPr/>
          </p:nvSpPr>
          <p:spPr>
            <a:xfrm>
              <a:off x="9096726" y="250316"/>
              <a:ext cx="626458" cy="62923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05" name="Group 4"/>
            <p:cNvGrpSpPr>
              <a:grpSpLocks noChangeAspect="1"/>
            </p:cNvGrpSpPr>
            <p:nvPr/>
          </p:nvGrpSpPr>
          <p:grpSpPr bwMode="auto">
            <a:xfrm>
              <a:off x="9304846" y="396473"/>
              <a:ext cx="210218" cy="336915"/>
              <a:chOff x="4638" y="-33"/>
              <a:chExt cx="667" cy="1069"/>
            </a:xfrm>
            <a:solidFill>
              <a:sysClr val="window" lastClr="FFFFFF"/>
            </a:solidFill>
          </p:grpSpPr>
          <p:sp>
            <p:nvSpPr>
              <p:cNvPr id="106" name="Freeform 5"/>
              <p:cNvSpPr>
                <a:spLocks/>
              </p:cNvSpPr>
              <p:nvPr/>
            </p:nvSpPr>
            <p:spPr bwMode="auto">
              <a:xfrm>
                <a:off x="4638" y="556"/>
                <a:ext cx="667" cy="480"/>
              </a:xfrm>
              <a:custGeom>
                <a:avLst/>
                <a:gdLst>
                  <a:gd name="T0" fmla="*/ 67 w 67"/>
                  <a:gd name="T1" fmla="*/ 15 h 49"/>
                  <a:gd name="T2" fmla="*/ 52 w 67"/>
                  <a:gd name="T3" fmla="*/ 0 h 49"/>
                  <a:gd name="T4" fmla="*/ 38 w 67"/>
                  <a:gd name="T5" fmla="*/ 24 h 49"/>
                  <a:gd name="T6" fmla="*/ 36 w 67"/>
                  <a:gd name="T7" fmla="*/ 13 h 49"/>
                  <a:gd name="T8" fmla="*/ 38 w 67"/>
                  <a:gd name="T9" fmla="*/ 9 h 49"/>
                  <a:gd name="T10" fmla="*/ 34 w 67"/>
                  <a:gd name="T11" fmla="*/ 5 h 49"/>
                  <a:gd name="T12" fmla="*/ 30 w 67"/>
                  <a:gd name="T13" fmla="*/ 9 h 49"/>
                  <a:gd name="T14" fmla="*/ 31 w 67"/>
                  <a:gd name="T15" fmla="*/ 13 h 49"/>
                  <a:gd name="T16" fmla="*/ 30 w 67"/>
                  <a:gd name="T17" fmla="*/ 24 h 49"/>
                  <a:gd name="T18" fmla="*/ 16 w 67"/>
                  <a:gd name="T19" fmla="*/ 0 h 49"/>
                  <a:gd name="T20" fmla="*/ 1 w 67"/>
                  <a:gd name="T21" fmla="*/ 15 h 49"/>
                  <a:gd name="T22" fmla="*/ 0 w 67"/>
                  <a:gd name="T23" fmla="*/ 15 h 49"/>
                  <a:gd name="T24" fmla="*/ 0 w 67"/>
                  <a:gd name="T25" fmla="*/ 45 h 49"/>
                  <a:gd name="T26" fmla="*/ 1 w 67"/>
                  <a:gd name="T27" fmla="*/ 45 h 49"/>
                  <a:gd name="T28" fmla="*/ 34 w 67"/>
                  <a:gd name="T29" fmla="*/ 49 h 49"/>
                  <a:gd name="T30" fmla="*/ 66 w 67"/>
                  <a:gd name="T31" fmla="*/ 45 h 49"/>
                  <a:gd name="T32" fmla="*/ 67 w 67"/>
                  <a:gd name="T33" fmla="*/ 45 h 49"/>
                  <a:gd name="T34" fmla="*/ 67 w 67"/>
                  <a:gd name="T35" fmla="*/ 1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7" h="49">
                    <a:moveTo>
                      <a:pt x="67" y="15"/>
                    </a:moveTo>
                    <a:cubicBezTo>
                      <a:pt x="66" y="9"/>
                      <a:pt x="60" y="3"/>
                      <a:pt x="52" y="0"/>
                    </a:cubicBezTo>
                    <a:cubicBezTo>
                      <a:pt x="38" y="24"/>
                      <a:pt x="38" y="24"/>
                      <a:pt x="38" y="24"/>
                    </a:cubicBezTo>
                    <a:cubicBezTo>
                      <a:pt x="36" y="13"/>
                      <a:pt x="36" y="13"/>
                      <a:pt x="36" y="13"/>
                    </a:cubicBezTo>
                    <a:cubicBezTo>
                      <a:pt x="37" y="12"/>
                      <a:pt x="38" y="11"/>
                      <a:pt x="38" y="9"/>
                    </a:cubicBezTo>
                    <a:cubicBezTo>
                      <a:pt x="38" y="7"/>
                      <a:pt x="36" y="5"/>
                      <a:pt x="34" y="5"/>
                    </a:cubicBezTo>
                    <a:cubicBezTo>
                      <a:pt x="31" y="5"/>
                      <a:pt x="30" y="7"/>
                      <a:pt x="30" y="9"/>
                    </a:cubicBezTo>
                    <a:cubicBezTo>
                      <a:pt x="30" y="11"/>
                      <a:pt x="30" y="12"/>
                      <a:pt x="31" y="13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8" y="3"/>
                      <a:pt x="2" y="9"/>
                      <a:pt x="1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1" y="45"/>
                      <a:pt x="1" y="45"/>
                      <a:pt x="1" y="45"/>
                    </a:cubicBezTo>
                    <a:cubicBezTo>
                      <a:pt x="4" y="47"/>
                      <a:pt x="18" y="49"/>
                      <a:pt x="34" y="49"/>
                    </a:cubicBezTo>
                    <a:cubicBezTo>
                      <a:pt x="50" y="49"/>
                      <a:pt x="63" y="47"/>
                      <a:pt x="66" y="45"/>
                    </a:cubicBezTo>
                    <a:cubicBezTo>
                      <a:pt x="67" y="45"/>
                      <a:pt x="67" y="45"/>
                      <a:pt x="67" y="45"/>
                    </a:cubicBezTo>
                    <a:cubicBezTo>
                      <a:pt x="67" y="15"/>
                      <a:pt x="67" y="15"/>
                      <a:pt x="67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宋体"/>
                </a:endParaRPr>
              </a:p>
            </p:txBody>
          </p:sp>
          <p:sp>
            <p:nvSpPr>
              <p:cNvPr id="107" name="Freeform 6"/>
              <p:cNvSpPr>
                <a:spLocks noEditPoints="1"/>
              </p:cNvSpPr>
              <p:nvPr/>
            </p:nvSpPr>
            <p:spPr bwMode="auto">
              <a:xfrm>
                <a:off x="4737" y="-33"/>
                <a:ext cx="449" cy="589"/>
              </a:xfrm>
              <a:custGeom>
                <a:avLst/>
                <a:gdLst>
                  <a:gd name="T0" fmla="*/ 3 w 45"/>
                  <a:gd name="T1" fmla="*/ 38 h 60"/>
                  <a:gd name="T2" fmla="*/ 7 w 45"/>
                  <a:gd name="T3" fmla="*/ 43 h 60"/>
                  <a:gd name="T4" fmla="*/ 23 w 45"/>
                  <a:gd name="T5" fmla="*/ 60 h 60"/>
                  <a:gd name="T6" fmla="*/ 40 w 45"/>
                  <a:gd name="T7" fmla="*/ 43 h 60"/>
                  <a:gd name="T8" fmla="*/ 40 w 45"/>
                  <a:gd name="T9" fmla="*/ 43 h 60"/>
                  <a:gd name="T10" fmla="*/ 44 w 45"/>
                  <a:gd name="T11" fmla="*/ 38 h 60"/>
                  <a:gd name="T12" fmla="*/ 41 w 45"/>
                  <a:gd name="T13" fmla="*/ 33 h 60"/>
                  <a:gd name="T14" fmla="*/ 41 w 45"/>
                  <a:gd name="T15" fmla="*/ 33 h 60"/>
                  <a:gd name="T16" fmla="*/ 36 w 45"/>
                  <a:gd name="T17" fmla="*/ 13 h 60"/>
                  <a:gd name="T18" fmla="*/ 12 w 45"/>
                  <a:gd name="T19" fmla="*/ 10 h 60"/>
                  <a:gd name="T20" fmla="*/ 6 w 45"/>
                  <a:gd name="T21" fmla="*/ 33 h 60"/>
                  <a:gd name="T22" fmla="*/ 6 w 45"/>
                  <a:gd name="T23" fmla="*/ 33 h 60"/>
                  <a:gd name="T24" fmla="*/ 3 w 45"/>
                  <a:gd name="T25" fmla="*/ 38 h 60"/>
                  <a:gd name="T26" fmla="*/ 8 w 45"/>
                  <a:gd name="T27" fmla="*/ 34 h 60"/>
                  <a:gd name="T28" fmla="*/ 8 w 45"/>
                  <a:gd name="T29" fmla="*/ 34 h 60"/>
                  <a:gd name="T30" fmla="*/ 8 w 45"/>
                  <a:gd name="T31" fmla="*/ 34 h 60"/>
                  <a:gd name="T32" fmla="*/ 8 w 45"/>
                  <a:gd name="T33" fmla="*/ 32 h 60"/>
                  <a:gd name="T34" fmla="*/ 9 w 45"/>
                  <a:gd name="T35" fmla="*/ 25 h 60"/>
                  <a:gd name="T36" fmla="*/ 11 w 45"/>
                  <a:gd name="T37" fmla="*/ 23 h 60"/>
                  <a:gd name="T38" fmla="*/ 29 w 45"/>
                  <a:gd name="T39" fmla="*/ 19 h 60"/>
                  <a:gd name="T40" fmla="*/ 38 w 45"/>
                  <a:gd name="T41" fmla="*/ 34 h 60"/>
                  <a:gd name="T42" fmla="*/ 38 w 45"/>
                  <a:gd name="T43" fmla="*/ 34 h 60"/>
                  <a:gd name="T44" fmla="*/ 39 w 45"/>
                  <a:gd name="T45" fmla="*/ 34 h 60"/>
                  <a:gd name="T46" fmla="*/ 40 w 45"/>
                  <a:gd name="T47" fmla="*/ 34 h 60"/>
                  <a:gd name="T48" fmla="*/ 42 w 45"/>
                  <a:gd name="T49" fmla="*/ 35 h 60"/>
                  <a:gd name="T50" fmla="*/ 43 w 45"/>
                  <a:gd name="T51" fmla="*/ 38 h 60"/>
                  <a:gd name="T52" fmla="*/ 42 w 45"/>
                  <a:gd name="T53" fmla="*/ 41 h 60"/>
                  <a:gd name="T54" fmla="*/ 40 w 45"/>
                  <a:gd name="T55" fmla="*/ 42 h 60"/>
                  <a:gd name="T56" fmla="*/ 40 w 45"/>
                  <a:gd name="T57" fmla="*/ 42 h 60"/>
                  <a:gd name="T58" fmla="*/ 39 w 45"/>
                  <a:gd name="T59" fmla="*/ 42 h 60"/>
                  <a:gd name="T60" fmla="*/ 38 w 45"/>
                  <a:gd name="T61" fmla="*/ 43 h 60"/>
                  <a:gd name="T62" fmla="*/ 33 w 45"/>
                  <a:gd name="T63" fmla="*/ 54 h 60"/>
                  <a:gd name="T64" fmla="*/ 29 w 45"/>
                  <a:gd name="T65" fmla="*/ 58 h 60"/>
                  <a:gd name="T66" fmla="*/ 23 w 45"/>
                  <a:gd name="T67" fmla="*/ 59 h 60"/>
                  <a:gd name="T68" fmla="*/ 18 w 45"/>
                  <a:gd name="T69" fmla="*/ 58 h 60"/>
                  <a:gd name="T70" fmla="*/ 14 w 45"/>
                  <a:gd name="T71" fmla="*/ 54 h 60"/>
                  <a:gd name="T72" fmla="*/ 8 w 45"/>
                  <a:gd name="T73" fmla="*/ 43 h 60"/>
                  <a:gd name="T74" fmla="*/ 8 w 45"/>
                  <a:gd name="T75" fmla="*/ 42 h 60"/>
                  <a:gd name="T76" fmla="*/ 7 w 45"/>
                  <a:gd name="T77" fmla="*/ 42 h 60"/>
                  <a:gd name="T78" fmla="*/ 5 w 45"/>
                  <a:gd name="T79" fmla="*/ 38 h 60"/>
                  <a:gd name="T80" fmla="*/ 5 w 45"/>
                  <a:gd name="T81" fmla="*/ 35 h 60"/>
                  <a:gd name="T82" fmla="*/ 8 w 45"/>
                  <a:gd name="T83" fmla="*/ 3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5" h="60">
                    <a:moveTo>
                      <a:pt x="3" y="38"/>
                    </a:moveTo>
                    <a:cubicBezTo>
                      <a:pt x="3" y="40"/>
                      <a:pt x="5" y="43"/>
                      <a:pt x="7" y="43"/>
                    </a:cubicBezTo>
                    <a:cubicBezTo>
                      <a:pt x="9" y="53"/>
                      <a:pt x="16" y="60"/>
                      <a:pt x="23" y="60"/>
                    </a:cubicBezTo>
                    <a:cubicBezTo>
                      <a:pt x="31" y="60"/>
                      <a:pt x="38" y="53"/>
                      <a:pt x="40" y="43"/>
                    </a:cubicBezTo>
                    <a:cubicBezTo>
                      <a:pt x="40" y="43"/>
                      <a:pt x="40" y="43"/>
                      <a:pt x="40" y="43"/>
                    </a:cubicBezTo>
                    <a:cubicBezTo>
                      <a:pt x="42" y="43"/>
                      <a:pt x="44" y="41"/>
                      <a:pt x="44" y="38"/>
                    </a:cubicBezTo>
                    <a:cubicBezTo>
                      <a:pt x="44" y="35"/>
                      <a:pt x="43" y="33"/>
                      <a:pt x="41" y="33"/>
                    </a:cubicBezTo>
                    <a:cubicBezTo>
                      <a:pt x="41" y="33"/>
                      <a:pt x="41" y="33"/>
                      <a:pt x="41" y="33"/>
                    </a:cubicBezTo>
                    <a:cubicBezTo>
                      <a:pt x="41" y="33"/>
                      <a:pt x="45" y="18"/>
                      <a:pt x="36" y="13"/>
                    </a:cubicBezTo>
                    <a:cubicBezTo>
                      <a:pt x="35" y="0"/>
                      <a:pt x="12" y="10"/>
                      <a:pt x="12" y="10"/>
                    </a:cubicBezTo>
                    <a:cubicBezTo>
                      <a:pt x="0" y="17"/>
                      <a:pt x="6" y="33"/>
                      <a:pt x="6" y="33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4" y="34"/>
                      <a:pt x="3" y="36"/>
                      <a:pt x="3" y="38"/>
                    </a:cubicBezTo>
                    <a:close/>
                    <a:moveTo>
                      <a:pt x="8" y="34"/>
                    </a:move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10" y="24"/>
                      <a:pt x="11" y="23"/>
                      <a:pt x="11" y="23"/>
                    </a:cubicBezTo>
                    <a:cubicBezTo>
                      <a:pt x="21" y="24"/>
                      <a:pt x="29" y="19"/>
                      <a:pt x="29" y="19"/>
                    </a:cubicBezTo>
                    <a:cubicBezTo>
                      <a:pt x="36" y="13"/>
                      <a:pt x="38" y="34"/>
                      <a:pt x="38" y="34"/>
                    </a:cubicBezTo>
                    <a:cubicBezTo>
                      <a:pt x="38" y="34"/>
                      <a:pt x="38" y="34"/>
                      <a:pt x="38" y="34"/>
                    </a:cubicBezTo>
                    <a:cubicBezTo>
                      <a:pt x="39" y="34"/>
                      <a:pt x="39" y="34"/>
                      <a:pt x="39" y="34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1" y="34"/>
                      <a:pt x="41" y="34"/>
                      <a:pt x="42" y="35"/>
                    </a:cubicBezTo>
                    <a:cubicBezTo>
                      <a:pt x="43" y="35"/>
                      <a:pt x="43" y="37"/>
                      <a:pt x="43" y="38"/>
                    </a:cubicBezTo>
                    <a:cubicBezTo>
                      <a:pt x="43" y="39"/>
                      <a:pt x="43" y="40"/>
                      <a:pt x="42" y="41"/>
                    </a:cubicBezTo>
                    <a:cubicBezTo>
                      <a:pt x="41" y="41"/>
                      <a:pt x="41" y="42"/>
                      <a:pt x="40" y="42"/>
                    </a:cubicBezTo>
                    <a:cubicBezTo>
                      <a:pt x="40" y="42"/>
                      <a:pt x="40" y="42"/>
                      <a:pt x="40" y="42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38" y="43"/>
                      <a:pt x="38" y="43"/>
                      <a:pt x="38" y="43"/>
                    </a:cubicBezTo>
                    <a:cubicBezTo>
                      <a:pt x="38" y="47"/>
                      <a:pt x="36" y="51"/>
                      <a:pt x="33" y="54"/>
                    </a:cubicBezTo>
                    <a:cubicBezTo>
                      <a:pt x="32" y="56"/>
                      <a:pt x="30" y="57"/>
                      <a:pt x="29" y="58"/>
                    </a:cubicBezTo>
                    <a:cubicBezTo>
                      <a:pt x="27" y="58"/>
                      <a:pt x="25" y="59"/>
                      <a:pt x="23" y="59"/>
                    </a:cubicBezTo>
                    <a:cubicBezTo>
                      <a:pt x="22" y="59"/>
                      <a:pt x="20" y="58"/>
                      <a:pt x="18" y="58"/>
                    </a:cubicBezTo>
                    <a:cubicBezTo>
                      <a:pt x="17" y="57"/>
                      <a:pt x="15" y="56"/>
                      <a:pt x="14" y="54"/>
                    </a:cubicBezTo>
                    <a:cubicBezTo>
                      <a:pt x="11" y="51"/>
                      <a:pt x="9" y="47"/>
                      <a:pt x="8" y="43"/>
                    </a:cubicBezTo>
                    <a:cubicBezTo>
                      <a:pt x="8" y="42"/>
                      <a:pt x="8" y="42"/>
                      <a:pt x="8" y="42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6" y="42"/>
                      <a:pt x="5" y="40"/>
                      <a:pt x="5" y="38"/>
                    </a:cubicBezTo>
                    <a:cubicBezTo>
                      <a:pt x="5" y="37"/>
                      <a:pt x="5" y="35"/>
                      <a:pt x="5" y="35"/>
                    </a:cubicBezTo>
                    <a:cubicBezTo>
                      <a:pt x="6" y="34"/>
                      <a:pt x="7" y="34"/>
                      <a:pt x="8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宋体"/>
                </a:endParaRPr>
              </a:p>
            </p:txBody>
          </p:sp>
        </p:grpSp>
      </p:grpSp>
      <p:grpSp>
        <p:nvGrpSpPr>
          <p:cNvPr id="108" name="组合 107"/>
          <p:cNvGrpSpPr/>
          <p:nvPr/>
        </p:nvGrpSpPr>
        <p:grpSpPr>
          <a:xfrm>
            <a:off x="7646843" y="5403852"/>
            <a:ext cx="571870" cy="574400"/>
            <a:chOff x="10596810" y="-683024"/>
            <a:chExt cx="626458" cy="629230"/>
          </a:xfrm>
        </p:grpSpPr>
        <p:sp>
          <p:nvSpPr>
            <p:cNvPr id="109" name="Oval 4"/>
            <p:cNvSpPr/>
            <p:nvPr/>
          </p:nvSpPr>
          <p:spPr>
            <a:xfrm>
              <a:off x="10596810" y="-683024"/>
              <a:ext cx="626458" cy="62923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0" name="Freeform 9"/>
            <p:cNvSpPr>
              <a:spLocks noEditPoints="1"/>
            </p:cNvSpPr>
            <p:nvPr/>
          </p:nvSpPr>
          <p:spPr bwMode="auto">
            <a:xfrm rot="19469485">
              <a:off x="10713085" y="-577124"/>
              <a:ext cx="358763" cy="382284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"/>
                <a:ea typeface="宋体"/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5781517" y="5418335"/>
            <a:ext cx="571870" cy="574400"/>
            <a:chOff x="10596810" y="1655498"/>
            <a:chExt cx="626458" cy="629230"/>
          </a:xfrm>
        </p:grpSpPr>
        <p:sp>
          <p:nvSpPr>
            <p:cNvPr id="115" name="Oval 4"/>
            <p:cNvSpPr/>
            <p:nvPr/>
          </p:nvSpPr>
          <p:spPr>
            <a:xfrm>
              <a:off x="10596810" y="1655498"/>
              <a:ext cx="626458" cy="629230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6" name="Freeform 206"/>
            <p:cNvSpPr>
              <a:spLocks noChangeAspect="1" noEditPoints="1"/>
            </p:cNvSpPr>
            <p:nvPr/>
          </p:nvSpPr>
          <p:spPr bwMode="auto">
            <a:xfrm>
              <a:off x="10795680" y="1793062"/>
              <a:ext cx="263864" cy="318957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826480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03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Use With Caution</a:t>
            </a:r>
            <a:endParaRPr lang="zh-CN" altLang="en-US" sz="3600" dirty="0"/>
          </a:p>
        </p:txBody>
      </p:sp>
      <p:sp>
        <p:nvSpPr>
          <p:cNvPr id="61" name="内容占位符 60">
            <a:extLst>
              <a:ext uri="{FF2B5EF4-FFF2-40B4-BE49-F238E27FC236}">
                <a16:creationId xmlns:a16="http://schemas.microsoft.com/office/drawing/2014/main" id="{0AD9BE5C-97EC-4929-B5EF-49E983787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/>
              <a:t>When: </a:t>
            </a:r>
          </a:p>
          <a:p>
            <a:r>
              <a:rPr lang="en-US" altLang="zh-CN" sz="2400" dirty="0"/>
              <a:t>the code is poorly readable</a:t>
            </a:r>
          </a:p>
          <a:p>
            <a:r>
              <a:rPr lang="en-US" altLang="zh-CN" sz="2400" dirty="0"/>
              <a:t>the requirements are shallow</a:t>
            </a:r>
          </a:p>
          <a:p>
            <a:r>
              <a:rPr lang="en-US" altLang="zh-CN" sz="2400" dirty="0"/>
              <a:t>the changes have not appeared</a:t>
            </a:r>
          </a:p>
          <a:p>
            <a:r>
              <a:rPr lang="en-US" altLang="zh-CN" sz="2400" dirty="0"/>
              <a:t>the system is not a key dependency</a:t>
            </a:r>
          </a:p>
          <a:p>
            <a:r>
              <a:rPr lang="en-US" altLang="zh-CN" sz="2400" dirty="0"/>
              <a:t>the project has no reuse value or will be released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5226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03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E2EED3E-E55F-4627-9AE4-7AC5D2F6A7B3}"/>
              </a:ext>
            </a:extLst>
          </p:cNvPr>
          <p:cNvSpPr txBox="1"/>
          <p:nvPr/>
        </p:nvSpPr>
        <p:spPr>
          <a:xfrm>
            <a:off x="3726791" y="3198167"/>
            <a:ext cx="271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cs typeface="+mn-ea"/>
                <a:sym typeface="+mn-lt"/>
              </a:rPr>
              <a:t>.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35C5ED4-8C6B-40D3-BEEF-BB06D2FAA35D}"/>
              </a:ext>
            </a:extLst>
          </p:cNvPr>
          <p:cNvSpPr txBox="1"/>
          <p:nvPr/>
        </p:nvSpPr>
        <p:spPr>
          <a:xfrm>
            <a:off x="3793463" y="3198167"/>
            <a:ext cx="271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cs typeface="+mn-ea"/>
                <a:sym typeface="+mn-lt"/>
              </a:rPr>
              <a:t>.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72610DE-A5EA-42FF-AECD-602552F2798E}"/>
              </a:ext>
            </a:extLst>
          </p:cNvPr>
          <p:cNvSpPr txBox="1"/>
          <p:nvPr/>
        </p:nvSpPr>
        <p:spPr>
          <a:xfrm>
            <a:off x="3872046" y="3198167"/>
            <a:ext cx="2712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dirty="0">
                <a:cs typeface="+mn-ea"/>
                <a:sym typeface="+mn-lt"/>
              </a:rPr>
              <a:t>.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F7CBC95-F675-4127-BA32-36D7C214879C}"/>
              </a:ext>
            </a:extLst>
          </p:cNvPr>
          <p:cNvSpPr/>
          <p:nvPr/>
        </p:nvSpPr>
        <p:spPr>
          <a:xfrm>
            <a:off x="-153162" y="2188750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CBE15EC7-AF0C-4A32-B951-86C3BDE18363}"/>
              </a:ext>
            </a:extLst>
          </p:cNvPr>
          <p:cNvSpPr/>
          <p:nvPr/>
        </p:nvSpPr>
        <p:spPr>
          <a:xfrm>
            <a:off x="-284226" y="251488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76B7684-CA08-4BAF-8BCE-5BFB70485DA3}"/>
              </a:ext>
            </a:extLst>
          </p:cNvPr>
          <p:cNvSpPr/>
          <p:nvPr/>
        </p:nvSpPr>
        <p:spPr>
          <a:xfrm>
            <a:off x="-195326" y="265141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6F33B89B-4C1D-4483-B725-7783769161B7}"/>
              </a:ext>
            </a:extLst>
          </p:cNvPr>
          <p:cNvSpPr/>
          <p:nvPr/>
        </p:nvSpPr>
        <p:spPr>
          <a:xfrm>
            <a:off x="-210321" y="182203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91E85C0-AEE9-4FDF-85CF-CD4BE41AD836}"/>
              </a:ext>
            </a:extLst>
          </p:cNvPr>
          <p:cNvSpPr/>
          <p:nvPr/>
        </p:nvSpPr>
        <p:spPr>
          <a:xfrm>
            <a:off x="-419871" y="207920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5D1ADBA0-3474-4FD2-A3B6-C342CAD19DB2}"/>
              </a:ext>
            </a:extLst>
          </p:cNvPr>
          <p:cNvSpPr/>
          <p:nvPr/>
        </p:nvSpPr>
        <p:spPr>
          <a:xfrm>
            <a:off x="-281051" y="297526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CEA8055A-9E2E-40C7-BC82-4255224E241D}"/>
              </a:ext>
            </a:extLst>
          </p:cNvPr>
          <p:cNvSpPr/>
          <p:nvPr/>
        </p:nvSpPr>
        <p:spPr>
          <a:xfrm>
            <a:off x="-408051" y="266728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162ED5B4-4B6D-43C7-A7D6-47E71D2D5BE9}"/>
              </a:ext>
            </a:extLst>
          </p:cNvPr>
          <p:cNvSpPr/>
          <p:nvPr/>
        </p:nvSpPr>
        <p:spPr>
          <a:xfrm>
            <a:off x="-338201" y="2864136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95486F86-F8E9-4059-BC5A-7E9ACADFB02C}"/>
              </a:ext>
            </a:extLst>
          </p:cNvPr>
          <p:cNvSpPr/>
          <p:nvPr/>
        </p:nvSpPr>
        <p:spPr>
          <a:xfrm>
            <a:off x="-153162" y="2188750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519818E4-0549-46AD-B940-E1271B32888E}"/>
              </a:ext>
            </a:extLst>
          </p:cNvPr>
          <p:cNvSpPr/>
          <p:nvPr/>
        </p:nvSpPr>
        <p:spPr>
          <a:xfrm>
            <a:off x="-446151" y="3133444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glow rad="25400">
              <a:schemeClr val="tx1">
                <a:alpha val="8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A036D206-4ABB-4BDA-9D60-2CACDE641FCA}"/>
              </a:ext>
            </a:extLst>
          </p:cNvPr>
          <p:cNvSpPr/>
          <p:nvPr/>
        </p:nvSpPr>
        <p:spPr>
          <a:xfrm>
            <a:off x="-300101" y="1813211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EA0BB1C3-543E-4D54-BBB2-40BC6AE2EF0A}"/>
              </a:ext>
            </a:extLst>
          </p:cNvPr>
          <p:cNvSpPr/>
          <p:nvPr/>
        </p:nvSpPr>
        <p:spPr>
          <a:xfrm>
            <a:off x="-281759" y="1880625"/>
            <a:ext cx="144000" cy="144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D03AD539-90C6-46C3-BD89-1D5FD101CAFF}"/>
              </a:ext>
            </a:extLst>
          </p:cNvPr>
          <p:cNvSpPr/>
          <p:nvPr/>
        </p:nvSpPr>
        <p:spPr>
          <a:xfrm>
            <a:off x="-530996" y="2653881"/>
            <a:ext cx="126000" cy="126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8D4819B6-5CAD-4D95-8EC5-D036FE3E341C}"/>
              </a:ext>
            </a:extLst>
          </p:cNvPr>
          <p:cNvSpPr/>
          <p:nvPr/>
        </p:nvSpPr>
        <p:spPr>
          <a:xfrm>
            <a:off x="-231045" y="3189574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F14F230F-0EB4-47FA-A34E-EF693DFEC595}"/>
              </a:ext>
            </a:extLst>
          </p:cNvPr>
          <p:cNvSpPr/>
          <p:nvPr/>
        </p:nvSpPr>
        <p:spPr>
          <a:xfrm>
            <a:off x="-174689" y="2507742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glow rad="12700">
              <a:schemeClr val="tx1">
                <a:alpha val="88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F6DA3BDC-A4D8-4721-8B09-C6475DDCE933}"/>
              </a:ext>
            </a:extLst>
          </p:cNvPr>
          <p:cNvSpPr/>
          <p:nvPr/>
        </p:nvSpPr>
        <p:spPr>
          <a:xfrm>
            <a:off x="-285813" y="2999868"/>
            <a:ext cx="43200" cy="432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F596F6E2-E6A1-42BF-BF2E-E3EB65885EFB}"/>
              </a:ext>
            </a:extLst>
          </p:cNvPr>
          <p:cNvSpPr/>
          <p:nvPr/>
        </p:nvSpPr>
        <p:spPr>
          <a:xfrm>
            <a:off x="10076325" y="2310130"/>
            <a:ext cx="72000" cy="7200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E664CDC9-D4FA-4DD0-B4B8-9ADB1F74FF20}"/>
              </a:ext>
            </a:extLst>
          </p:cNvPr>
          <p:cNvSpPr/>
          <p:nvPr/>
        </p:nvSpPr>
        <p:spPr>
          <a:xfrm>
            <a:off x="10066499" y="1762190"/>
            <a:ext cx="50400" cy="504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E1051E9B-59D7-4B33-B4B0-9D1EC42AF0F9}"/>
              </a:ext>
            </a:extLst>
          </p:cNvPr>
          <p:cNvSpPr/>
          <p:nvPr/>
        </p:nvSpPr>
        <p:spPr>
          <a:xfrm>
            <a:off x="10164016" y="2397968"/>
            <a:ext cx="108000" cy="1080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DB270B2-E69E-450C-ADD9-52E2EFCC80DC}"/>
              </a:ext>
            </a:extLst>
          </p:cNvPr>
          <p:cNvSpPr/>
          <p:nvPr/>
        </p:nvSpPr>
        <p:spPr>
          <a:xfrm>
            <a:off x="765637" y="2073923"/>
            <a:ext cx="180000" cy="180000"/>
          </a:xfrm>
          <a:prstGeom prst="ellipse">
            <a:avLst/>
          </a:prstGeom>
          <a:solidFill>
            <a:schemeClr val="tx1">
              <a:lumMod val="85000"/>
              <a:lumOff val="15000"/>
              <a:alpha val="9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1B8695F-F9C8-4DF1-B354-4D93B4E8D5D1}"/>
              </a:ext>
            </a:extLst>
          </p:cNvPr>
          <p:cNvSpPr/>
          <p:nvPr/>
        </p:nvSpPr>
        <p:spPr>
          <a:xfrm>
            <a:off x="9986735" y="2164703"/>
            <a:ext cx="144000" cy="144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A3FB7307-8EEB-491B-A4DE-A7935B3DB8AB}"/>
              </a:ext>
            </a:extLst>
          </p:cNvPr>
          <p:cNvSpPr/>
          <p:nvPr/>
        </p:nvSpPr>
        <p:spPr>
          <a:xfrm>
            <a:off x="10145355" y="3013789"/>
            <a:ext cx="108000" cy="108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F8616FE9-DF05-4BE0-939C-7F17823686C0}"/>
              </a:ext>
            </a:extLst>
          </p:cNvPr>
          <p:cNvSpPr/>
          <p:nvPr/>
        </p:nvSpPr>
        <p:spPr>
          <a:xfrm>
            <a:off x="10061380" y="4124131"/>
            <a:ext cx="72000" cy="72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F2D69DC7-18C7-499B-A318-464B535F35FB}"/>
              </a:ext>
            </a:extLst>
          </p:cNvPr>
          <p:cNvSpPr/>
          <p:nvPr/>
        </p:nvSpPr>
        <p:spPr>
          <a:xfrm>
            <a:off x="11349005" y="4534678"/>
            <a:ext cx="72000" cy="72000"/>
          </a:xfrm>
          <a:prstGeom prst="ellipse">
            <a:avLst/>
          </a:prstGeom>
          <a:solidFill>
            <a:schemeClr val="tx1">
              <a:lumMod val="85000"/>
              <a:lumOff val="15000"/>
              <a:alpha val="61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6C6E6E44-2DB0-42FD-B0C6-D8D5BB6BC218}"/>
              </a:ext>
            </a:extLst>
          </p:cNvPr>
          <p:cNvSpPr/>
          <p:nvPr/>
        </p:nvSpPr>
        <p:spPr>
          <a:xfrm>
            <a:off x="2839865" y="1266190"/>
            <a:ext cx="162000" cy="162000"/>
          </a:xfrm>
          <a:prstGeom prst="ellipse">
            <a:avLst/>
          </a:prstGeom>
          <a:solidFill>
            <a:schemeClr val="tx1">
              <a:lumMod val="85000"/>
              <a:lumOff val="15000"/>
              <a:alpha val="79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2E4E9779-59F9-46A9-B23C-B1C4589EBE3E}"/>
              </a:ext>
            </a:extLst>
          </p:cNvPr>
          <p:cNvSpPr/>
          <p:nvPr/>
        </p:nvSpPr>
        <p:spPr>
          <a:xfrm>
            <a:off x="2864368" y="1072087"/>
            <a:ext cx="180000" cy="180000"/>
          </a:xfrm>
          <a:prstGeom prst="ellipse">
            <a:avLst/>
          </a:prstGeom>
          <a:solidFill>
            <a:schemeClr val="tx1">
              <a:lumMod val="85000"/>
              <a:lumOff val="15000"/>
              <a:alpha val="27000"/>
            </a:schemeClr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7263026-7445-4B32-9CDD-DB0274B8C58A}"/>
              </a:ext>
            </a:extLst>
          </p:cNvPr>
          <p:cNvSpPr/>
          <p:nvPr/>
        </p:nvSpPr>
        <p:spPr>
          <a:xfrm>
            <a:off x="2619633" y="930340"/>
            <a:ext cx="144000" cy="144000"/>
          </a:xfrm>
          <a:prstGeom prst="ellipse">
            <a:avLst/>
          </a:prstGeom>
          <a:solidFill>
            <a:schemeClr val="tx1">
              <a:lumMod val="85000"/>
              <a:lumOff val="15000"/>
              <a:alpha val="28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E2D376AF-DCEF-4F85-8FC7-3EFF12C549FD}"/>
              </a:ext>
            </a:extLst>
          </p:cNvPr>
          <p:cNvSpPr/>
          <p:nvPr/>
        </p:nvSpPr>
        <p:spPr>
          <a:xfrm>
            <a:off x="637462" y="3804870"/>
            <a:ext cx="126000" cy="1260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1F553802-5BA3-4485-B563-DBD2ACB0529B}"/>
              </a:ext>
            </a:extLst>
          </p:cNvPr>
          <p:cNvSpPr/>
          <p:nvPr/>
        </p:nvSpPr>
        <p:spPr>
          <a:xfrm>
            <a:off x="4695335" y="3152040"/>
            <a:ext cx="216000" cy="216000"/>
          </a:xfrm>
          <a:prstGeom prst="ellipse">
            <a:avLst/>
          </a:prstGeom>
          <a:solidFill>
            <a:schemeClr val="tx1">
              <a:lumMod val="85000"/>
              <a:lumOff val="15000"/>
              <a:alpha val="57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EEFE3CAD-C761-4365-AC6E-E83FAC350693}"/>
              </a:ext>
            </a:extLst>
          </p:cNvPr>
          <p:cNvSpPr/>
          <p:nvPr/>
        </p:nvSpPr>
        <p:spPr>
          <a:xfrm>
            <a:off x="1063248" y="643399"/>
            <a:ext cx="144000" cy="144000"/>
          </a:xfrm>
          <a:prstGeom prst="ellipse">
            <a:avLst/>
          </a:prstGeom>
          <a:solidFill>
            <a:schemeClr val="tx1">
              <a:lumMod val="85000"/>
              <a:lumOff val="15000"/>
              <a:alpha val="4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AC724F1E-9505-4F1E-9666-4FF16C37E796}"/>
              </a:ext>
            </a:extLst>
          </p:cNvPr>
          <p:cNvSpPr/>
          <p:nvPr/>
        </p:nvSpPr>
        <p:spPr>
          <a:xfrm>
            <a:off x="2266173" y="501781"/>
            <a:ext cx="108000" cy="108000"/>
          </a:xfrm>
          <a:prstGeom prst="ellipse">
            <a:avLst/>
          </a:prstGeom>
          <a:solidFill>
            <a:schemeClr val="tx1">
              <a:lumMod val="85000"/>
              <a:lumOff val="15000"/>
              <a:alpha val="66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2100FF11-C64F-4A38-97DB-82933565D5CF}"/>
              </a:ext>
            </a:extLst>
          </p:cNvPr>
          <p:cNvSpPr/>
          <p:nvPr/>
        </p:nvSpPr>
        <p:spPr>
          <a:xfrm>
            <a:off x="3438719" y="4283841"/>
            <a:ext cx="108000" cy="1080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3449E7DC-9BC5-4390-9C92-5944398C699C}"/>
              </a:ext>
            </a:extLst>
          </p:cNvPr>
          <p:cNvSpPr/>
          <p:nvPr/>
        </p:nvSpPr>
        <p:spPr>
          <a:xfrm>
            <a:off x="10229694" y="2044130"/>
            <a:ext cx="43200" cy="432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15EDFA3E-A82E-4884-AF00-38489380BB0D}"/>
              </a:ext>
            </a:extLst>
          </p:cNvPr>
          <p:cNvSpPr/>
          <p:nvPr/>
        </p:nvSpPr>
        <p:spPr>
          <a:xfrm>
            <a:off x="2210253" y="2998561"/>
            <a:ext cx="730250" cy="730250"/>
          </a:xfrm>
          <a:prstGeom prst="ellipse">
            <a:avLst/>
          </a:prstGeom>
          <a:solidFill>
            <a:schemeClr val="bg1">
              <a:lumMod val="50000"/>
              <a:alpha val="87000"/>
            </a:schemeClr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F6639D07-B36E-4334-B036-1E896DFEBA44}"/>
              </a:ext>
            </a:extLst>
          </p:cNvPr>
          <p:cNvSpPr/>
          <p:nvPr/>
        </p:nvSpPr>
        <p:spPr>
          <a:xfrm>
            <a:off x="221083" y="4851400"/>
            <a:ext cx="2006600" cy="2006600"/>
          </a:xfrm>
          <a:prstGeom prst="ellipse">
            <a:avLst/>
          </a:prstGeom>
          <a:solidFill>
            <a:schemeClr val="bg1">
              <a:lumMod val="65000"/>
              <a:alpha val="87000"/>
            </a:schemeClr>
          </a:soli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04EE4BAF-3305-4AB7-90D5-8D1789F7EEB4}"/>
              </a:ext>
            </a:extLst>
          </p:cNvPr>
          <p:cNvSpPr/>
          <p:nvPr/>
        </p:nvSpPr>
        <p:spPr>
          <a:xfrm>
            <a:off x="9083675" y="224064"/>
            <a:ext cx="939800" cy="939800"/>
          </a:xfrm>
          <a:prstGeom prst="ellipse">
            <a:avLst/>
          </a:prstGeom>
          <a:solidFill>
            <a:schemeClr val="bg1">
              <a:lumMod val="50000"/>
              <a:alpha val="87000"/>
            </a:schemeClr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A8E562A6-F521-467E-9DDD-4A7570221FCB}"/>
              </a:ext>
            </a:extLst>
          </p:cNvPr>
          <p:cNvSpPr/>
          <p:nvPr/>
        </p:nvSpPr>
        <p:spPr>
          <a:xfrm>
            <a:off x="10167906" y="4233636"/>
            <a:ext cx="939800" cy="939800"/>
          </a:xfrm>
          <a:prstGeom prst="ellipse">
            <a:avLst/>
          </a:prstGeom>
          <a:solidFill>
            <a:srgbClr val="999999"/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2CAF4029-B344-491D-B854-D4C070C75E60}"/>
              </a:ext>
            </a:extLst>
          </p:cNvPr>
          <p:cNvSpPr/>
          <p:nvPr/>
        </p:nvSpPr>
        <p:spPr>
          <a:xfrm>
            <a:off x="1186958" y="2041641"/>
            <a:ext cx="1107440" cy="1107440"/>
          </a:xfrm>
          <a:prstGeom prst="ellipse">
            <a:avLst/>
          </a:prstGeom>
          <a:solidFill>
            <a:schemeClr val="bg1">
              <a:lumMod val="65000"/>
              <a:alpha val="73000"/>
            </a:schemeClr>
          </a:solidFill>
          <a:ln>
            <a:noFill/>
          </a:ln>
          <a:effectLst>
            <a:softEdge rad="139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文本框 48" descr="e7d195523061f1c011414db08df74492ac20befa3fb15586EED641F7DA837B3633596E05B8AE62E50B5E5456BD3C648DCE2D234CC482E88EB223CB95B207F69907A09C8021443F850886F0462B4D95DAE7E52E05A390C4CE625F38A433E56E1506C378848893C4809CC188E12B64E27FF9994B107CB3C3C2C94CAA84DC1D73C7FCCF51DAA75E7A6B">
            <a:extLst>
              <a:ext uri="{FF2B5EF4-FFF2-40B4-BE49-F238E27FC236}">
                <a16:creationId xmlns:a16="http://schemas.microsoft.com/office/drawing/2014/main" id="{4236C1F7-98E1-4564-AA0C-6F323B933B37}"/>
              </a:ext>
            </a:extLst>
          </p:cNvPr>
          <p:cNvSpPr txBox="1"/>
          <p:nvPr/>
        </p:nvSpPr>
        <p:spPr>
          <a:xfrm>
            <a:off x="3673715" y="2637414"/>
            <a:ext cx="48445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400" kern="2000" spc="100">
                <a:cs typeface="Arial" panose="020B0604020202020204" pitchFamily="34" charset="0"/>
              </a:defRPr>
            </a:lvl1pPr>
          </a:lstStyle>
          <a:p>
            <a:r>
              <a:rPr lang="en-US" altLang="zh-CN" sz="4800" dirty="0">
                <a:cs typeface="+mn-ea"/>
                <a:sym typeface="+mn-lt"/>
              </a:rPr>
              <a:t>Any Question ?</a:t>
            </a:r>
            <a:endParaRPr lang="zh-CN" altLang="en-US" sz="48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5192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4.16667E-6 -0.00046 C 0.11901 -0.01157 0.19635 -0.03495 0.2651 -0.07917 C 0.33359 -0.12338 0.36015 -0.15532 0.41106 -0.1669 C 0.46198 -0.1787 0.5138 -0.14005 0.56796 -0.12523 C 0.62239 -0.11065 0.71106 -0.13472 0.74218 -0.1544 " pathEditMode="relative" rAng="0" ptsTypes="AAAAA">
                                      <p:cBhvr>
                                        <p:cTn id="2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09" y="-842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91667E-6 -2.22222E-6 C 0.18282 0.00255 0.1961 0.29954 0.29584 0.29074 C 0.39545 0.28195 0.51576 0.0831 0.60339 0.06459 C 0.69089 0.04584 0.75847 0.17408 0.82097 0.17824 C 0.8836 0.18264 0.93672 0.10533 0.97917 0.09005 C 1.02201 0.07408 1.05065 0.09028 1.07982 0.10579 " pathEditMode="relative" rAng="0" ptsTypes="AAAAAA">
                                      <p:cBhvr>
                                        <p:cTn id="2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84" y="1453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4.375E-6 4.07407E-6 C 0.08945 -0.02292 0.21015 -0.075 0.30989 -0.05232 C 0.40911 -0.02963 0.50976 0.12083 0.59648 0.13541 C 0.68307 0.15 0.76419 0.03703 0.82955 0.03541 C 0.89505 0.03356 0.94713 0.14051 0.98971 0.12523 C 1.03216 0.10926 1.0513 0.09884 1.08059 0.08634 " pathEditMode="relative" rAng="0" ptsTypes="AAAAAA">
                                      <p:cBhvr>
                                        <p:cTn id="30" dur="18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023" y="3912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2.70833E-6 -0.00092 C 0.11536 0.02361 0.19036 -0.15717 0.28515 -0.15046 C 0.37903 -0.14352 0.4789 0.01875 0.56562 0.04051 C 0.65208 0.06204 0.73489 -0.0243 0.80416 -0.02106 C 0.87343 -0.01759 0.93867 0.07616 0.98125 0.06088 C 1.0237 0.04491 1.05495 0.02662 1.07903 -0.00185 " pathEditMode="relative" rAng="0" ptsTypes="AAAAAA">
                                      <p:cBhvr>
                                        <p:cTn id="32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45" y="-432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58333E-6 0 C 0.21419 0.01574 0.20625 0.15463 0.29622 0.16481 C 0.38606 0.175 0.4496 0.06065 0.53893 0.06065 C 0.62786 0.06088 0.7539 0.15556 0.83046 0.16528 C 0.90716 0.17477 0.95872 0.11944 0.99882 0.11806 C 1.03867 0.1169 1.08085 0.11435 1.10872 0.13403 " pathEditMode="relative" rAng="0" ptsTypes="AAAAAA">
                                      <p:cBhvr>
                                        <p:cTn id="34" dur="21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30" y="831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2.08333E-6 0 C 0.20586 0.08495 0.26133 0.28264 0.34857 0.28287 C 0.43568 0.28287 0.51575 0.21551 0.55612 0.17731 C 0.59648 0.13889 0.64648 0.08519 0.70755 0.08611 C 0.76823 0.08704 0.88099 0.18449 0.92122 0.18287 C 0.96081 0.18171 1.07357 0.17824 1.10872 0.13102 " pathEditMode="relative" rAng="0" ptsTypes="AAAAAA">
                                      <p:cBhvr>
                                        <p:cTn id="36" dur="1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30" y="14144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3.95833E-6 4.44444E-6 C 0.10208 -0.04908 0.21653 -0.11968 0.30768 -0.10232 C 0.39908 -0.0845 0.46875 0.08726 0.54713 0.10532 C 0.62565 0.12314 0.70755 0.00439 0.77799 0.00532 C 0.8483 0.00648 0.92682 0.12685 0.96953 0.11157 C 1.01185 0.0956 1.06171 0.07199 1.08606 0.04351 " pathEditMode="relative" rAng="0" ptsTypes="AAAAAA"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297" y="37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6.25E-7 -0.00093 C 0.08945 -0.02361 0.23542 0.26597 0.33333 0.26921 C 0.43125 0.27268 0.52266 0.02616 0.5875 0.01921 C 0.65234 0.01227 0.71289 0.13495 0.77943 0.14398 C 0.84557 0.15324 0.94323 0.08958 0.98581 0.0743 C 1.02825 0.05833 1.0513 0.09791 1.0806 0.08541 " pathEditMode="relative" rAng="0" ptsTypes="AAAAAA">
                                      <p:cBhvr>
                                        <p:cTn id="40" dur="1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023" y="1342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animMotion origin="layout" path="M 1.45833E-6 -0.00092 C 0.11523 0.02361 0.20664 -0.0368 0.30169 -0.03009 C 0.39557 -0.02315 0.47864 0.03565 0.56562 0.04028 C 0.65247 0.04491 0.7539 -0.00555 0.82318 -0.00231 C 0.89258 0.00116 0.93854 0.07593 0.98125 0.06065 C 1.02357 0.04468 1.05495 0.02639 1.07904 -0.00185 " pathEditMode="relative" rAng="0" ptsTypes="AAAAAA"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45" y="1667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35" presetClass="path" presetSubtype="0" ac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3.125E-6 0 L -0.33399 0 " pathEditMode="relative" rAng="0" ptsTypes="AA">
                                      <p:cBhvr>
                                        <p:cTn id="44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06" y="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ac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4.375E-6 0 L -0.3306 0 " pathEditMode="relative" rAng="0" ptsTypes="AA">
                                      <p:cBhvr>
                                        <p:cTn id="4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36" y="0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-4.79167E-6 4.44444E-6 C 0.20964 0.00347 0.22487 0.41944 0.33933 0.40717 C 0.45352 0.39467 0.59154 0.1162 0.69206 0.09027 C 0.79245 0.06412 0.86993 0.24375 0.94167 0.24953 C 1.01355 0.25555 1.07448 0.14745 1.12318 0.12592 C 1.17227 0.1037 1.20521 0.12638 1.23868 0.14814 " pathEditMode="relative" rAng="0" ptsTypes="AAAAAA">
                                      <p:cBhvr>
                                        <p:cTn id="48" dur="1449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927" y="2037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3.75E-6 3.7037E-6 C 0.09843 -0.04144 0.23138 -0.13542 0.34114 -0.09445 C 0.45039 -0.05348 0.56119 0.21828 0.65677 0.24444 C 0.75208 0.27083 0.8414 0.06689 0.91341 0.06389 C 0.98541 0.06064 1.04283 0.2537 1.08971 0.22615 C 1.13645 0.19722 1.15755 0.17847 1.18984 0.15601 " pathEditMode="relative" rAng="0" ptsTypes="AAAAAA">
                                      <p:cBhvr>
                                        <p:cTn id="50" dur="1122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492" y="7106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path" presetSubtype="0" fill="hold" grpId="0" nodeType="withEffect">
                                  <p:stCondLst>
                                    <p:cond delay="2638"/>
                                  </p:stCondLst>
                                  <p:childTnLst>
                                    <p:animMotion origin="layout" path="M -3.54167E-6 -0.00023 C 0.11524 0.02384 0.20092 -0.20486 0.30287 -0.18148 C 0.4043 -0.1581 0.52266 0.11806 0.61094 0.13982 C 0.69909 0.16181 0.77227 -0.01967 0.83217 -0.05023 C 0.89258 -0.08102 0.93946 -0.0588 0.97188 -0.04444 C 1.00417 -0.03009 1.05495 0.02685 1.07904 -0.00139 " pathEditMode="relative" rAng="0" ptsTypes="AAAAAA">
                                      <p:cBhvr>
                                        <p:cTn id="52" dur="148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945" y="-206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0" presetClass="path" presetSubtype="0" fill="hold" grpId="0" nodeType="withEffect">
                                  <p:stCondLst>
                                    <p:cond delay="2938"/>
                                  </p:stCondLst>
                                  <p:childTnLst>
                                    <p:animMotion origin="layout" path="M -2.5E-6 0.00093 C 0.25404 0.02246 0.25977 0.32454 0.38373 0.32408 C 0.50782 0.32338 0.63789 -0.00833 0.74375 -0.00185 C 0.84935 0.00463 0.93412 0.34468 1.01836 0.36273 C 1.10235 0.38056 1.20078 0.10764 1.24844 0.10556 C 1.29545 0.10394 1.28203 0.16644 1.31511 0.19468 " pathEditMode="relative" rAng="0" ptsTypes="AAAAAA">
                                      <p:cBhvr>
                                        <p:cTn id="54" dur="1246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55" y="17963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0" presetClass="path" presetSubtype="0" fill="hold" grpId="0" nodeType="withEffect">
                                  <p:stCondLst>
                                    <p:cond delay="2788"/>
                                  </p:stCondLst>
                                  <p:childTnLst>
                                    <p:animMotion origin="layout" path="M 1.25E-6 -4.81481E-6 C 0.22708 0.11783 0.28841 0.39237 0.38463 0.39283 C 0.48073 0.39283 0.56914 0.29908 0.61367 0.24607 C 0.65833 0.19283 0.71341 0.11829 0.78086 0.11945 C 0.84779 0.12084 0.97226 0.25602 1.01667 0.25394 C 1.06042 0.25232 1.18489 0.24746 1.2237 0.18195 " pathEditMode="relative" rAng="0" ptsTypes="AAAAAA">
                                      <p:cBhvr>
                                        <p:cTn id="56" dur="13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185" y="1963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0" presetClass="path" presetSubtype="0" fill="hold" grpId="0" nodeType="withEffect">
                                  <p:stCondLst>
                                    <p:cond delay="2863"/>
                                  </p:stCondLst>
                                  <p:childTnLst>
                                    <p:animMotion origin="layout" path="M -2.5E-6 0.06458 C 0.11237 -0.01482 0.23841 -0.12871 0.3388 -0.1007 C 0.43959 -0.072 0.51628 0.20555 0.60261 0.23472 C 0.68907 0.26342 0.7793 0.07175 0.8569 0.07314 C 0.93438 0.075 1.02084 0.26944 1.06797 0.24467 C 1.11459 0.21898 1.16953 0.18078 1.19636 0.13495 " pathEditMode="relative" rAng="0" ptsTypes="AAAAAA">
                                      <p:cBhvr>
                                        <p:cTn id="58" dur="1407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818" y="625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0" presetClass="path" presetSubtype="0" fill="hold" grpId="0" nodeType="withEffect">
                                  <p:stCondLst>
                                    <p:cond delay="2713"/>
                                  </p:stCondLst>
                                  <p:childTnLst>
                                    <p:animMotion origin="layout" path="M -1.73472E-18 -0.00093 C 0.08945 -0.02361 0.23542 0.26597 0.33333 0.26921 C 0.43125 0.27269 0.52266 0.02616 0.5875 0.01921 C 0.65234 0.01227 0.71289 0.13495 0.77943 0.14398 C 0.84557 0.15324 0.94323 0.08958 0.98581 0.07431 C 1.02826 0.05833 1.0513 0.09792 1.0806 0.08542 " pathEditMode="relative" rAng="0" ptsTypes="AAAAAA">
                                      <p:cBhvr>
                                        <p:cTn id="60" dur="1121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023" y="13426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0" presetClass="path" presetSubtype="0" fill="hold" grpId="0" nodeType="withEffect">
                                  <p:stCondLst>
                                    <p:cond delay="2563"/>
                                  </p:stCondLst>
                                  <p:childTnLst>
                                    <p:animMotion origin="layout" path="M 4.58333E-6 0.07801 C 0.12565 0.16759 0.22526 -0.05278 0.3289 -0.02847 C 0.43138 -0.00301 0.522 0.21134 0.61679 0.22824 C 0.71158 0.24514 0.82213 0.06111 0.89765 0.07292 C 0.97343 0.08565 1.02356 0.35833 1.07005 0.30255 C 1.11627 0.24444 1.15052 0.17755 1.17682 0.07454 " pathEditMode="relative" rAng="0" ptsTypes="AAAAAA">
                                      <p:cBhvr>
                                        <p:cTn id="62" dur="1337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841" y="6157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75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0" presetClass="path" presetSubtype="0" decel="4600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-0.00026 -0.0007 C -0.10885 -0.00232 -0.16679 -0.00278 -0.23528 -0.00324 C -0.30364 -0.00417 -0.42695 -0.00533 -0.6207 -0.00741 " pathEditMode="relative" rAng="0" ptsTypes="AAA">
                                      <p:cBhvr>
                                        <p:cTn id="67" dur="1125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029" y="-347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75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0" presetClass="path" presetSubtype="0" decel="4600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-0.00026 -0.00208 C -0.01758 -0.00046 -0.02682 7.40741E-7 -0.03737 0.00093 C -0.04844 0.00162 -0.06771 0.00301 -0.09831 0.00602 " pathEditMode="relative" rAng="0" ptsTypes="AAA">
                                      <p:cBhvr>
                                        <p:cTn id="72" dur="1125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09" y="394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375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26 -0.0007 C -0.00755 -0.0007 -0.02461 0.00116 -0.04375 0.00324 C -0.06341 0.00463 0.01016 0.00069 -0.11667 0.00926 C -0.14362 0.0118 -0.67292 0.04375 -0.8069 0.05347 " pathEditMode="relative" rAng="0" ptsTypes="AAAA">
                                      <p:cBhvr>
                                        <p:cTn id="77" dur="1125" spd="-10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339" y="2708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6" presetClass="emph" presetSubtype="0" fill="hold" grpId="2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79" dur="7" fill="hold"/>
                                        <p:tgtEl>
                                          <p:spTgt spid="27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6" presetClass="emph" presetSubtype="0" decel="100000" fill="hold" grpId="3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81" dur="1125" fill="hold"/>
                                        <p:tgtEl>
                                          <p:spTgt spid="27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375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26 -0.00069 C -0.12344 0.02176 -0.18959 0.03079 -0.26654 0.03958 C -0.34492 0.05093 -0.48477 0.07037 -0.70521 0.1037 " pathEditMode="relative" rAng="0" ptsTypes="AAA">
                                      <p:cBhvr>
                                        <p:cTn id="86" dur="1125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247" y="5208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375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27 -0.0007 C -0.02605 0.00393 -0.03985 0.00555 -0.05599 0.0074 C -0.0724 0.00972 -0.1017 0.01365 -0.14792 0.0206 " pathEditMode="relative" rAng="0" ptsTypes="AAA">
                                      <p:cBhvr>
                                        <p:cTn id="91" dur="1125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1065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6" presetClass="emph" presetSubtype="0" fill="hold" grpId="2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93" dur="7" fill="hold"/>
                                        <p:tgtEl>
                                          <p:spTgt spid="41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fill="hold" grpId="3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95" dur="1125" fill="hold"/>
                                        <p:tgtEl>
                                          <p:spTgt spid="41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375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0" presetClass="path" presetSubtype="0" decel="100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1.11022E-16 2.59259E-6 C -0.01706 -0.00486 -0.0362 -0.0088 -0.0668 -0.01204 C -0.0974 -0.01528 -0.19023 -0.02014 -0.30469 -0.0206 " pathEditMode="relative" rAng="0" ptsTypes="AAA">
                                      <p:cBhvr>
                                        <p:cTn id="100" dur="1313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34" y="-1042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6" presetClass="emph" presetSubtype="0" fill="hold" grpId="2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02" dur="7" fill="hold"/>
                                        <p:tgtEl>
                                          <p:spTgt spid="29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6" presetClass="emph" presetSubtype="0" fill="hold" grpId="3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04" dur="1313" fill="hold"/>
                                        <p:tgtEl>
                                          <p:spTgt spid="29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375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0" presetClass="path" presetSubtype="0" decel="46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-3.33333E-6 3.7037E-6 C -0.05286 0.00185 -0.08424 0.00509 -0.11224 0.00694 C -0.13958 0.00879 -0.20156 0.01481 -0.29882 0.02754 " pathEditMode="relative" rAng="0" ptsTypes="AAA">
                                      <p:cBhvr>
                                        <p:cTn id="109" dur="15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48" y="1366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264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375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0" presetClass="path" presetSubtype="0" decel="46000" fill="hold" grpId="1" nodeType="withEffect">
                                  <p:stCondLst>
                                    <p:cond delay="2640"/>
                                  </p:stCondLst>
                                  <p:childTnLst>
                                    <p:animMotion origin="layout" path="M 2.5E-6 3.46945E-18 C -0.0444 0.00532 -0.06862 0.00718 -0.09662 0.01019 C -0.125 0.01273 -0.17591 0.01713 -0.25612 0.02708 " pathEditMode="relative" rAng="0" ptsTypes="AAA">
                                      <p:cBhvr>
                                        <p:cTn id="114" dur="1313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12" y="1343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3078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375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0" presetClass="path" presetSubtype="0" decel="46000" fill="hold" grpId="1" nodeType="withEffect">
                                  <p:stCondLst>
                                    <p:cond delay="3078"/>
                                  </p:stCondLst>
                                  <p:childTnLst>
                                    <p:animMotion origin="layout" path="M -0.00013 -0.00023 C -0.06028 0.00416 -0.33086 0.03009 -0.3733 0.03333 C -0.41601 0.03657 -0.50117 0.03796 -0.74817 0.03773 " pathEditMode="relative" rAng="0" ptsTypes="AAA">
                                      <p:cBhvr>
                                        <p:cTn id="119" dur="1688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409" y="1898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6" presetClass="emph" presetSubtype="0" fill="hold" grpId="2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121" dur="7" fill="hold"/>
                                        <p:tgtEl>
                                          <p:spTgt spid="44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122" presetID="6" presetClass="emph" presetSubtype="0" decel="100000" fill="hold" grpId="3" nodeType="withEffect">
                                  <p:stCondLst>
                                    <p:cond delay="3078"/>
                                  </p:stCondLst>
                                  <p:childTnLst>
                                    <p:animScale>
                                      <p:cBhvr>
                                        <p:cTn id="123" dur="1688" fill="hold"/>
                                        <p:tgtEl>
                                          <p:spTgt spid="44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3445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375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0" presetClass="path" presetSubtype="0" decel="46000" fill="hold" grpId="1" nodeType="withEffect">
                                  <p:stCondLst>
                                    <p:cond delay="3445"/>
                                  </p:stCondLst>
                                  <p:childTnLst>
                                    <p:animMotion origin="layout" path="M -0.00039 -0.00069 C -0.00273 -0.00069 -0.00716 -0.00208 -0.01263 -0.00301 C -0.01797 -0.00393 -0.02683 -0.00555 -0.03295 -0.00648 C -0.0401 -0.00741 -0.1875 -0.02384 -0.22448 -0.02824 " pathEditMode="relative" rAng="0" ptsTypes="AAAA">
                                      <p:cBhvr>
                                        <p:cTn id="128" dur="1125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11" y="-1389"/>
                                    </p:animMotion>
                                  </p:childTnLst>
                                </p:cTn>
                              </p:par>
                              <p:par>
                                <p:cTn id="129" presetID="6" presetClass="emph" presetSubtype="0" fill="hold" grpId="2" nodeType="withEffect">
                                  <p:stCondLst>
                                    <p:cond delay="3445"/>
                                  </p:stCondLst>
                                  <p:childTnLst>
                                    <p:animScale>
                                      <p:cBhvr>
                                        <p:cTn id="130" dur="7" fill="hold"/>
                                        <p:tgtEl>
                                          <p:spTgt spid="31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6" presetClass="emph" presetSubtype="0" decel="100000" fill="hold" grpId="3" nodeType="withEffect">
                                  <p:stCondLst>
                                    <p:cond delay="3445"/>
                                  </p:stCondLst>
                                  <p:childTnLst>
                                    <p:animScale>
                                      <p:cBhvr>
                                        <p:cTn id="132" dur="1125" fill="hold"/>
                                        <p:tgtEl>
                                          <p:spTgt spid="31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3468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375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0" presetClass="path" presetSubtype="0" decel="46000" fill="hold" grpId="1" nodeType="withEffect">
                                  <p:stCondLst>
                                    <p:cond delay="3468"/>
                                  </p:stCondLst>
                                  <p:childTnLst>
                                    <p:animMotion origin="layout" path="M -0.00026 -0.0007 C -0.05234 0.00069 -0.08046 0.00138 -0.11302 0.00185 C -0.14635 0.00277 -0.20573 0.00393 -0.29921 0.00648 " pathEditMode="relative" rAng="0" ptsTypes="AAA">
                                      <p:cBhvr>
                                        <p:cTn id="137" dur="1125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48" y="347"/>
                                    </p:animMotion>
                                  </p:childTnLst>
                                </p:cTn>
                              </p:par>
                              <p:par>
                                <p:cTn id="138" presetID="6" presetClass="emph" presetSubtype="0" fill="hold" grpId="2" nodeType="withEffect">
                                  <p:stCondLst>
                                    <p:cond delay="3468"/>
                                  </p:stCondLst>
                                  <p:childTnLst>
                                    <p:animScale>
                                      <p:cBhvr>
                                        <p:cTn id="139" dur="7" fill="hold"/>
                                        <p:tgtEl>
                                          <p:spTgt spid="32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40" presetID="6" presetClass="emph" presetSubtype="0" decel="100000" fill="hold" grpId="3" nodeType="withEffect">
                                  <p:stCondLst>
                                    <p:cond delay="3468"/>
                                  </p:stCondLst>
                                  <p:childTnLst>
                                    <p:animScale>
                                      <p:cBhvr>
                                        <p:cTn id="141" dur="1125" fill="hold"/>
                                        <p:tgtEl>
                                          <p:spTgt spid="32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3295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375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0" presetClass="path" presetSubtype="0" decel="46000" fill="hold" grpId="1" nodeType="withEffect">
                                  <p:stCondLst>
                                    <p:cond delay="3295"/>
                                  </p:stCondLst>
                                  <p:childTnLst>
                                    <p:animMotion origin="layout" path="M -0.00026 -0.0007 C -0.03424 0.00069 -0.0526 0.00116 -0.07382 0.00185 C -0.09544 0.00254 -0.13424 0.0037 -0.19518 0.00602 " pathEditMode="relative" rAng="0" ptsTypes="AAA">
                                      <p:cBhvr>
                                        <p:cTn id="146" dur="1125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53" y="324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3295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375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0" presetClass="path" presetSubtype="0" decel="46000" fill="hold" grpId="1" nodeType="withEffect">
                                  <p:stCondLst>
                                    <p:cond delay="3295"/>
                                  </p:stCondLst>
                                  <p:childTnLst>
                                    <p:animMotion origin="layout" path="M -0.00026 -0.0007 C -0.01302 -0.00232 -0.01992 -0.00278 -0.02787 -0.00348 C -0.03594 -0.00417 -0.05052 -0.00533 -0.07331 -0.00741 " pathEditMode="relative" rAng="0" ptsTypes="AAA">
                                      <p:cBhvr>
                                        <p:cTn id="151" dur="1125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59" y="-347"/>
                                    </p:animMotion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3295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375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0" presetClass="path" presetSubtype="0" decel="46000" fill="hold" grpId="1" nodeType="withEffect">
                                  <p:stCondLst>
                                    <p:cond delay="3295"/>
                                  </p:stCondLst>
                                  <p:childTnLst>
                                    <p:animMotion origin="layout" path="M -0.00026 -0.00069 C -0.0095 -0.00231 -0.01445 -0.00277 -0.02031 -0.00347 C -0.02617 -0.00416 -0.03659 -0.00532 -0.05312 -0.0074 " pathEditMode="relative" rAng="0" ptsTypes="AAA">
                                      <p:cBhvr>
                                        <p:cTn id="156" dur="1125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3" y="-347"/>
                                    </p:animMotion>
                                  </p:childTnLst>
                                </p:cTn>
                              </p:par>
                              <p:par>
                                <p:cTn id="157" presetID="6" presetClass="emph" presetSubtype="0" fill="hold" grpId="2" nodeType="withEffect">
                                  <p:stCondLst>
                                    <p:cond delay="3295"/>
                                  </p:stCondLst>
                                  <p:childTnLst>
                                    <p:animScale>
                                      <p:cBhvr>
                                        <p:cTn id="158" dur="7" fill="hold"/>
                                        <p:tgtEl>
                                          <p:spTgt spid="35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6" presetClass="emph" presetSubtype="0" decel="100000" fill="hold" grpId="3" nodeType="withEffect">
                                  <p:stCondLst>
                                    <p:cond delay="3295"/>
                                  </p:stCondLst>
                                  <p:childTnLst>
                                    <p:animScale>
                                      <p:cBhvr>
                                        <p:cTn id="160" dur="1125" fill="hold"/>
                                        <p:tgtEl>
                                          <p:spTgt spid="35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352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375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0" presetClass="path" presetSubtype="0" decel="46000" fill="hold" grpId="1" nodeType="withEffect">
                                  <p:stCondLst>
                                    <p:cond delay="3520"/>
                                  </p:stCondLst>
                                  <p:childTnLst>
                                    <p:animMotion origin="layout" path="M 7.03105E-17 4.44444E-6 C -0.05299 0.00463 -0.05872 0.00925 -0.07357 0.0074 C -0.08854 0.00532 -0.12109 0.00138 -0.17448 -0.0095 " pathEditMode="relative" rAng="0" ptsTypes="AAA">
                                      <p:cBhvr>
                                        <p:cTn id="165" dur="1125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24" y="-93"/>
                                    </p:animMotion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grpId="0" nodeType="withEffect">
                                  <p:stCondLst>
                                    <p:cond delay="352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375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0" presetClass="path" presetSubtype="0" decel="46000" fill="hold" grpId="1" nodeType="withEffect">
                                  <p:stCondLst>
                                    <p:cond delay="3520"/>
                                  </p:stCondLst>
                                  <p:childTnLst>
                                    <p:animMotion origin="layout" path="M -0.00026 -0.00069 C -0.0013 -0.00139 -0.00404 -0.00139 -0.00664 -0.00139 C -0.00873 -0.00162 -0.01276 -0.00162 -0.01589 -0.00278 C -0.01966 -0.00278 -0.03919 -0.00486 -0.04675 -0.00555 " pathEditMode="relative" rAng="0" ptsTypes="AAAA">
                                      <p:cBhvr>
                                        <p:cTn id="170" dur="1125" spd="-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-255"/>
                                    </p:animMotion>
                                  </p:childTnLst>
                                </p:cTn>
                              </p:par>
                              <p:par>
                                <p:cTn id="171" presetID="6" presetClass="emph" presetSubtype="0" fill="hold" grpId="2" nodeType="withEffect">
                                  <p:stCondLst>
                                    <p:cond delay="3520"/>
                                  </p:stCondLst>
                                  <p:childTnLst>
                                    <p:animScale>
                                      <p:cBhvr>
                                        <p:cTn id="172" dur="7" fill="hold"/>
                                        <p:tgtEl>
                                          <p:spTgt spid="30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6" presetClass="emph" presetSubtype="0" decel="100000" fill="hold" grpId="3" nodeType="withEffect">
                                  <p:stCondLst>
                                    <p:cond delay="3520"/>
                                  </p:stCondLst>
                                  <p:childTnLst>
                                    <p:animScale>
                                      <p:cBhvr>
                                        <p:cTn id="174" dur="1125" fill="hold"/>
                                        <p:tgtEl>
                                          <p:spTgt spid="30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0" nodeType="withEffect">
                                  <p:stCondLst>
                                    <p:cond delay="3453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375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0" presetClass="path" presetSubtype="0" decel="46000" fill="hold" grpId="1" nodeType="withEffect">
                                  <p:stCondLst>
                                    <p:cond delay="3453"/>
                                  </p:stCondLst>
                                  <p:childTnLst>
                                    <p:animMotion origin="layout" path="M -0.00026 -0.0007 C -0.0069 -0.0007 -0.02434 0.01504 -0.04049 0.02268 C -0.05716 0.0294 -0.07447 0.03565 -0.0996 0.0412 C -0.12434 0.04629 -0.12942 0.03171 -0.17734 0.04491 " pathEditMode="relative" rAng="0" ptsTypes="AAAA">
                                      <p:cBhvr>
                                        <p:cTn id="179" dur="1125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54" y="2269"/>
                                    </p:animMotion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375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0" presetClass="path" presetSubtype="0" decel="46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-0.00026 -0.0007 C -0.02617 -0.00394 -0.03034 -0.00394 -0.04701 -0.0088 C -0.06458 -0.01505 -0.075 -0.02153 -0.10169 -0.03727 " pathEditMode="relative" rAng="0" ptsTypes="AAA">
                                      <p:cBhvr>
                                        <p:cTn id="184" dur="1125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78" y="-1829"/>
                                    </p:animMotion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grpId="0" nodeType="withEffect">
                                  <p:stCondLst>
                                    <p:cond delay="2703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375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0" presetClass="path" presetSubtype="0" decel="46000" fill="hold" grpId="1" nodeType="withEffect">
                                  <p:stCondLst>
                                    <p:cond delay="2703"/>
                                  </p:stCondLst>
                                  <p:childTnLst>
                                    <p:animMotion origin="layout" path="M -0.00026 -0.0007 C -0.01172 -0.00232 -0.01784 -0.00278 -0.02487 -0.00347 C -0.03216 -0.00417 -0.04518 -0.00533 -0.06549 -0.00741 " pathEditMode="relative" rAng="0" ptsTypes="AAA">
                                      <p:cBhvr>
                                        <p:cTn id="189" dur="1125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68" y="-347"/>
                                    </p:animMotion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289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375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0" presetClass="path" presetSubtype="0" decel="46000" fill="hold" grpId="1" nodeType="withEffect">
                                  <p:stCondLst>
                                    <p:cond delay="2890"/>
                                  </p:stCondLst>
                                  <p:childTnLst>
                                    <p:animMotion origin="layout" path="M -0.00026 -0.00069 C -0.01159 0.00232 -0.01771 0.00325 -0.02487 0.0044 C -0.03216 0.00602 -0.04505 0.00857 -0.06537 0.0132 " pathEditMode="relative" rAng="0" ptsTypes="AAA">
                                      <p:cBhvr>
                                        <p:cTn id="194" dur="1125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55" y="694"/>
                                    </p:animMotion>
                                  </p:childTnLst>
                                </p:cTn>
                              </p:par>
                              <p:par>
                                <p:cTn id="195" presetID="6" presetClass="emph" presetSubtype="0" fill="hold" grpId="2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96" dur="7" fill="hold"/>
                                        <p:tgtEl>
                                          <p:spTgt spid="34"/>
                                        </p:tgtEl>
                                      </p:cBhvr>
                                      <p:by x="300000" y="300000"/>
                                    </p:animScale>
                                  </p:childTnLst>
                                </p:cTn>
                              </p:par>
                              <p:par>
                                <p:cTn id="197" presetID="6" presetClass="emph" presetSubtype="0" decel="100000" fill="hold" grpId="3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198" dur="1125" fill="hold"/>
                                        <p:tgtEl>
                                          <p:spTgt spid="34"/>
                                        </p:tgtEl>
                                      </p:cBhvr>
                                      <p:by x="33000" y="33000"/>
                                    </p:animScale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314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375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0" presetClass="path" presetSubtype="0" decel="46000" fill="hold" grpId="1" nodeType="withEffect">
                                  <p:stCondLst>
                                    <p:cond delay="3140"/>
                                  </p:stCondLst>
                                  <p:childTnLst>
                                    <p:animMotion origin="layout" path="M -0.00026 -0.00069 C -0.04597 0.00996 -0.07318 0.02986 -0.0974 0.04005 C -0.12123 0.04977 -0.17526 0.08172 -0.25938 0.15 " pathEditMode="relative" rAng="0" ptsTypes="AAA">
                                      <p:cBhvr>
                                        <p:cTn id="203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6" y="7523"/>
                                    </p:animMotion>
                                  </p:childTnLst>
                                </p:cTn>
                              </p:par>
                              <p:par>
                                <p:cTn id="204" presetID="6" presetClass="emph" presetSubtype="0" fill="hold" grpId="2" nodeType="withEffect">
                                  <p:stCondLst>
                                    <p:cond delay="3140"/>
                                  </p:stCondLst>
                                  <p:childTnLst>
                                    <p:animScale>
                                      <p:cBhvr>
                                        <p:cTn id="205" dur="7" fill="hold"/>
                                        <p:tgtEl>
                                          <p:spTgt spid="43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206" presetID="6" presetClass="emph" presetSubtype="0" decel="100000" fill="hold" grpId="3" nodeType="withEffect">
                                  <p:stCondLst>
                                    <p:cond delay="3140"/>
                                  </p:stCondLst>
                                  <p:childTnLst>
                                    <p:animScale>
                                      <p:cBhvr>
                                        <p:cTn id="207" dur="1000" fill="hold"/>
                                        <p:tgtEl>
                                          <p:spTgt spid="43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grpId="0" nodeType="withEffect">
                                  <p:stCondLst>
                                    <p:cond delay="3265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375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0" presetClass="path" presetSubtype="0" decel="100000" fill="hold" grpId="1" nodeType="withEffect">
                                  <p:stCondLst>
                                    <p:cond delay="3265"/>
                                  </p:stCondLst>
                                  <p:childTnLst>
                                    <p:animMotion origin="layout" path="M 3.95833E-6 0.00417 C -0.03829 0.00139 -0.23086 0.00856 -0.25677 0.00995 C -0.28282 0.01111 -0.5375 0.01852 -0.703 0.02106 " pathEditMode="relative" rAng="0" ptsTypes="AAA">
                                      <p:cBhvr>
                                        <p:cTn id="212" dur="1688" spd="-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156" y="810"/>
                                    </p:animMotion>
                                  </p:childTnLst>
                                </p:cTn>
                              </p:par>
                              <p:par>
                                <p:cTn id="213" presetID="6" presetClass="emph" presetSubtype="0" fill="hold" grpId="2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214" dur="7" fill="hold"/>
                                        <p:tgtEl>
                                          <p:spTgt spid="4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215" presetID="6" presetClass="emph" presetSubtype="0" decel="100000" fill="hold" grpId="3" nodeType="withEffect">
                                  <p:stCondLst>
                                    <p:cond delay="3265"/>
                                  </p:stCondLst>
                                  <p:childTnLst>
                                    <p:animScale>
                                      <p:cBhvr>
                                        <p:cTn id="216" dur="1688" fill="hold"/>
                                        <p:tgtEl>
                                          <p:spTgt spid="4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17" presetID="10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1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3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  <p:bldP spid="6" grpId="0"/>
      <p:bldP spid="6" grpId="1"/>
      <p:bldP spid="7" grpId="0"/>
      <p:bldP spid="7" grpId="1"/>
      <p:bldP spid="8" grpId="0"/>
      <p:bldP spid="8" grpId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7" grpId="2" animBg="1"/>
      <p:bldP spid="27" grpId="3" animBg="1"/>
      <p:bldP spid="28" grpId="0" animBg="1"/>
      <p:bldP spid="28" grpId="1" animBg="1"/>
      <p:bldP spid="29" grpId="0" animBg="1"/>
      <p:bldP spid="29" grpId="1" animBg="1"/>
      <p:bldP spid="29" grpId="2" animBg="1"/>
      <p:bldP spid="29" grpId="3" animBg="1"/>
      <p:bldP spid="30" grpId="0" animBg="1"/>
      <p:bldP spid="30" grpId="1" animBg="1"/>
      <p:bldP spid="30" grpId="2" animBg="1"/>
      <p:bldP spid="30" grpId="3" animBg="1"/>
      <p:bldP spid="31" grpId="0" animBg="1"/>
      <p:bldP spid="31" grpId="1" animBg="1"/>
      <p:bldP spid="31" grpId="2" animBg="1"/>
      <p:bldP spid="31" grpId="3" animBg="1"/>
      <p:bldP spid="32" grpId="0" animBg="1"/>
      <p:bldP spid="32" grpId="1" animBg="1"/>
      <p:bldP spid="32" grpId="2" animBg="1"/>
      <p:bldP spid="32" grpId="3" animBg="1"/>
      <p:bldP spid="33" grpId="0" animBg="1"/>
      <p:bldP spid="33" grpId="1" animBg="1"/>
      <p:bldP spid="34" grpId="0" animBg="1"/>
      <p:bldP spid="34" grpId="1" animBg="1"/>
      <p:bldP spid="34" grpId="2" animBg="1"/>
      <p:bldP spid="34" grpId="3" animBg="1"/>
      <p:bldP spid="35" grpId="0" animBg="1"/>
      <p:bldP spid="35" grpId="1" animBg="1"/>
      <p:bldP spid="35" grpId="2" animBg="1"/>
      <p:bldP spid="35" grpId="3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1" grpId="2" animBg="1"/>
      <p:bldP spid="41" grpId="3" animBg="1"/>
      <p:bldP spid="42" grpId="0" animBg="1"/>
      <p:bldP spid="42" grpId="1" animBg="1"/>
      <p:bldP spid="43" grpId="0" animBg="1"/>
      <p:bldP spid="43" grpId="1" animBg="1"/>
      <p:bldP spid="43" grpId="2" animBg="1"/>
      <p:bldP spid="43" grpId="3" animBg="1"/>
      <p:bldP spid="44" grpId="0" animBg="1"/>
      <p:bldP spid="44" grpId="1" animBg="1"/>
      <p:bldP spid="44" grpId="2" animBg="1"/>
      <p:bldP spid="44" grpId="3" animBg="1"/>
      <p:bldP spid="45" grpId="0" animBg="1"/>
      <p:bldP spid="45" grpId="1" animBg="1"/>
      <p:bldP spid="45" grpId="2" animBg="1"/>
      <p:bldP spid="45" grpId="3" animBg="1"/>
      <p:bldP spid="48" grpId="0" animBg="1"/>
      <p:bldP spid="48" grpId="1" animBg="1"/>
      <p:bldP spid="49" grpId="0"/>
      <p:bldP spid="4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CCD74CF4-E3AC-42DE-BE86-BA549A10CED8}"/>
              </a:ext>
            </a:extLst>
          </p:cNvPr>
          <p:cNvCxnSpPr/>
          <p:nvPr/>
        </p:nvCxnSpPr>
        <p:spPr>
          <a:xfrm>
            <a:off x="5069497" y="1817914"/>
            <a:ext cx="2053007" cy="0"/>
          </a:xfrm>
          <a:prstGeom prst="line">
            <a:avLst/>
          </a:prstGeom>
          <a:ln w="44450" cap="rnd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8AAED42A-6513-4C4A-B81B-E6471E6EA26D}"/>
              </a:ext>
            </a:extLst>
          </p:cNvPr>
          <p:cNvCxnSpPr/>
          <p:nvPr/>
        </p:nvCxnSpPr>
        <p:spPr>
          <a:xfrm>
            <a:off x="0" y="3924300"/>
            <a:ext cx="12192000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>
            <a:extLst>
              <a:ext uri="{FF2B5EF4-FFF2-40B4-BE49-F238E27FC236}">
                <a16:creationId xmlns:a16="http://schemas.microsoft.com/office/drawing/2014/main" id="{9DF232E9-434A-45A1-AB46-0289A115B839}"/>
              </a:ext>
            </a:extLst>
          </p:cNvPr>
          <p:cNvSpPr/>
          <p:nvPr/>
        </p:nvSpPr>
        <p:spPr>
          <a:xfrm rot="11174285">
            <a:off x="2098591" y="3864651"/>
            <a:ext cx="160862" cy="16086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8735A74A-F37C-4D21-8349-130CB4CBC913}"/>
              </a:ext>
            </a:extLst>
          </p:cNvPr>
          <p:cNvSpPr/>
          <p:nvPr/>
        </p:nvSpPr>
        <p:spPr>
          <a:xfrm rot="11174285">
            <a:off x="340254" y="3775200"/>
            <a:ext cx="224209" cy="224209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4388320D-E277-405D-8507-2DF9FAD28CBF}"/>
              </a:ext>
            </a:extLst>
          </p:cNvPr>
          <p:cNvSpPr/>
          <p:nvPr/>
        </p:nvSpPr>
        <p:spPr>
          <a:xfrm rot="11174285">
            <a:off x="3347090" y="3784512"/>
            <a:ext cx="226188" cy="226188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E6C46F47-B150-4E64-BDBC-6FD5E2B6A4CD}"/>
              </a:ext>
            </a:extLst>
          </p:cNvPr>
          <p:cNvSpPr/>
          <p:nvPr/>
        </p:nvSpPr>
        <p:spPr>
          <a:xfrm rot="11174285">
            <a:off x="7000792" y="3864651"/>
            <a:ext cx="160862" cy="16086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9E9DDEB-D483-4F4B-A0D1-01695E3552F4}"/>
              </a:ext>
            </a:extLst>
          </p:cNvPr>
          <p:cNvSpPr/>
          <p:nvPr/>
        </p:nvSpPr>
        <p:spPr>
          <a:xfrm rot="11174285">
            <a:off x="5318654" y="3775200"/>
            <a:ext cx="224209" cy="224209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939DE8E9-A93D-470C-9260-C6AC384E3AC9}"/>
              </a:ext>
            </a:extLst>
          </p:cNvPr>
          <p:cNvSpPr/>
          <p:nvPr/>
        </p:nvSpPr>
        <p:spPr>
          <a:xfrm rot="11174285">
            <a:off x="8325490" y="3784512"/>
            <a:ext cx="226188" cy="226188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FE9EAC7-78C7-4183-BB9A-286766AD2B54}"/>
              </a:ext>
            </a:extLst>
          </p:cNvPr>
          <p:cNvSpPr/>
          <p:nvPr/>
        </p:nvSpPr>
        <p:spPr>
          <a:xfrm rot="11174285">
            <a:off x="9790696" y="3864650"/>
            <a:ext cx="160862" cy="16086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04D159BF-362F-4D77-9FF9-A3A270CF781A}"/>
              </a:ext>
            </a:extLst>
          </p:cNvPr>
          <p:cNvSpPr/>
          <p:nvPr/>
        </p:nvSpPr>
        <p:spPr>
          <a:xfrm rot="11174285">
            <a:off x="11115394" y="3784511"/>
            <a:ext cx="226188" cy="226188"/>
          </a:xfrm>
          <a:prstGeom prst="ellipse">
            <a:avLst/>
          </a:prstGeom>
          <a:solidFill>
            <a:srgbClr val="1A1D1A"/>
          </a:solidFill>
          <a:ln>
            <a:noFill/>
          </a:ln>
          <a:effectLst>
            <a:outerShdw blurRad="762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6E4EC92-6F90-431C-8C98-6A63D4E1C6F0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539772" y="3547264"/>
            <a:ext cx="686767" cy="269854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964C32B-FDF3-417B-9EFF-F02342164B9A}"/>
              </a:ext>
            </a:extLst>
          </p:cNvPr>
          <p:cNvCxnSpPr>
            <a:cxnSpLocks/>
            <a:endCxn id="5" idx="5"/>
          </p:cNvCxnSpPr>
          <p:nvPr/>
        </p:nvCxnSpPr>
        <p:spPr>
          <a:xfrm>
            <a:off x="1226539" y="3547264"/>
            <a:ext cx="902127" cy="335102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B33E55B-4B2C-4FE7-8F58-FB06E303BF01}"/>
              </a:ext>
            </a:extLst>
          </p:cNvPr>
          <p:cNvCxnSpPr>
            <a:cxnSpLocks/>
            <a:stCxn id="5" idx="1"/>
            <a:endCxn id="17" idx="5"/>
          </p:cNvCxnSpPr>
          <p:nvPr/>
        </p:nvCxnSpPr>
        <p:spPr>
          <a:xfrm>
            <a:off x="2229378" y="4007798"/>
            <a:ext cx="340215" cy="663745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E03D889-676F-4108-9C0D-F9F304363CAC}"/>
              </a:ext>
            </a:extLst>
          </p:cNvPr>
          <p:cNvCxnSpPr>
            <a:cxnSpLocks/>
            <a:stCxn id="17" idx="3"/>
            <a:endCxn id="7" idx="7"/>
          </p:cNvCxnSpPr>
          <p:nvPr/>
        </p:nvCxnSpPr>
        <p:spPr>
          <a:xfrm flipV="1">
            <a:off x="2651615" y="3968413"/>
            <a:ext cx="720383" cy="712096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>
            <a:extLst>
              <a:ext uri="{FF2B5EF4-FFF2-40B4-BE49-F238E27FC236}">
                <a16:creationId xmlns:a16="http://schemas.microsoft.com/office/drawing/2014/main" id="{5B276F9F-C0F6-448B-BE00-DC1A0D52BC9C}"/>
              </a:ext>
            </a:extLst>
          </p:cNvPr>
          <p:cNvSpPr/>
          <p:nvPr/>
        </p:nvSpPr>
        <p:spPr>
          <a:xfrm rot="11174285">
            <a:off x="2547778" y="4658694"/>
            <a:ext cx="116686" cy="116686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340E2A2B-5DE1-4F35-B4F3-8CC2072CE168}"/>
              </a:ext>
            </a:extLst>
          </p:cNvPr>
          <p:cNvCxnSpPr>
            <a:cxnSpLocks/>
            <a:stCxn id="7" idx="3"/>
            <a:endCxn id="20" idx="6"/>
          </p:cNvCxnSpPr>
          <p:nvPr/>
        </p:nvCxnSpPr>
        <p:spPr>
          <a:xfrm flipV="1">
            <a:off x="3548370" y="3460593"/>
            <a:ext cx="995445" cy="366206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7E59EE2E-F7EC-42BD-BAEB-9A4B496A70E2}"/>
              </a:ext>
            </a:extLst>
          </p:cNvPr>
          <p:cNvCxnSpPr>
            <a:cxnSpLocks/>
            <a:stCxn id="9" idx="5"/>
          </p:cNvCxnSpPr>
          <p:nvPr/>
        </p:nvCxnSpPr>
        <p:spPr>
          <a:xfrm flipH="1" flipV="1">
            <a:off x="4632960" y="3463290"/>
            <a:ext cx="727612" cy="336601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>
            <a:extLst>
              <a:ext uri="{FF2B5EF4-FFF2-40B4-BE49-F238E27FC236}">
                <a16:creationId xmlns:a16="http://schemas.microsoft.com/office/drawing/2014/main" id="{ACFC26F0-037C-4FB8-A92E-5A1A93CDE746}"/>
              </a:ext>
            </a:extLst>
          </p:cNvPr>
          <p:cNvSpPr/>
          <p:nvPr/>
        </p:nvSpPr>
        <p:spPr>
          <a:xfrm rot="11174285">
            <a:off x="4543512" y="3414972"/>
            <a:ext cx="102364" cy="10236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0EC07957-A3F9-4DD4-9961-C5803F87310A}"/>
              </a:ext>
            </a:extLst>
          </p:cNvPr>
          <p:cNvCxnSpPr>
            <a:cxnSpLocks/>
            <a:endCxn id="23" idx="5"/>
          </p:cNvCxnSpPr>
          <p:nvPr/>
        </p:nvCxnSpPr>
        <p:spPr>
          <a:xfrm>
            <a:off x="5403840" y="3910377"/>
            <a:ext cx="203413" cy="431055"/>
          </a:xfrm>
          <a:prstGeom prst="line">
            <a:avLst/>
          </a:prstGeom>
          <a:ln>
            <a:solidFill>
              <a:schemeClr val="tx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582CE081-1DD0-4EB3-98F9-064323B33F9A}"/>
              </a:ext>
            </a:extLst>
          </p:cNvPr>
          <p:cNvCxnSpPr>
            <a:cxnSpLocks/>
            <a:stCxn id="8" idx="7"/>
            <a:endCxn id="23" idx="2"/>
          </p:cNvCxnSpPr>
          <p:nvPr/>
        </p:nvCxnSpPr>
        <p:spPr>
          <a:xfrm flipH="1">
            <a:off x="5731596" y="3995438"/>
            <a:ext cx="1286911" cy="414176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>
            <a:extLst>
              <a:ext uri="{FF2B5EF4-FFF2-40B4-BE49-F238E27FC236}">
                <a16:creationId xmlns:a16="http://schemas.microsoft.com/office/drawing/2014/main" id="{18A57201-9A09-4A02-9AEB-9B8CA12AE11A}"/>
              </a:ext>
            </a:extLst>
          </p:cNvPr>
          <p:cNvSpPr/>
          <p:nvPr/>
        </p:nvSpPr>
        <p:spPr>
          <a:xfrm rot="11174285">
            <a:off x="5578556" y="4324528"/>
            <a:ext cx="153494" cy="15349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58BF0C59-05B0-4230-ACE6-599858A98603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7143939" y="3338513"/>
            <a:ext cx="1857188" cy="556213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C107106E-D188-40B1-9689-165732D48FD0}"/>
              </a:ext>
            </a:extLst>
          </p:cNvPr>
          <p:cNvCxnSpPr>
            <a:cxnSpLocks/>
            <a:stCxn id="11" idx="5"/>
            <a:endCxn id="26" idx="2"/>
          </p:cNvCxnSpPr>
          <p:nvPr/>
        </p:nvCxnSpPr>
        <p:spPr>
          <a:xfrm flipH="1" flipV="1">
            <a:off x="9214086" y="3327985"/>
            <a:ext cx="606685" cy="554380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>
            <a:extLst>
              <a:ext uri="{FF2B5EF4-FFF2-40B4-BE49-F238E27FC236}">
                <a16:creationId xmlns:a16="http://schemas.microsoft.com/office/drawing/2014/main" id="{B338EAF3-44B9-4418-81D0-EB834AF6C030}"/>
              </a:ext>
            </a:extLst>
          </p:cNvPr>
          <p:cNvSpPr/>
          <p:nvPr/>
        </p:nvSpPr>
        <p:spPr>
          <a:xfrm rot="11174285">
            <a:off x="8990541" y="3203700"/>
            <a:ext cx="224209" cy="22420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EC54C545-A64C-4CC8-9A28-6859D61ACDB2}"/>
              </a:ext>
            </a:extLst>
          </p:cNvPr>
          <p:cNvCxnSpPr>
            <a:cxnSpLocks/>
            <a:endCxn id="10" idx="1"/>
          </p:cNvCxnSpPr>
          <p:nvPr/>
        </p:nvCxnSpPr>
        <p:spPr>
          <a:xfrm flipH="1" flipV="1">
            <a:off x="8509391" y="3985792"/>
            <a:ext cx="1231057" cy="546520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BEABF20C-10A9-47FB-9659-BE8F84CD0410}"/>
              </a:ext>
            </a:extLst>
          </p:cNvPr>
          <p:cNvCxnSpPr>
            <a:cxnSpLocks/>
            <a:stCxn id="12" idx="7"/>
          </p:cNvCxnSpPr>
          <p:nvPr/>
        </p:nvCxnSpPr>
        <p:spPr>
          <a:xfrm flipH="1">
            <a:off x="9744077" y="3968412"/>
            <a:ext cx="1396225" cy="570252"/>
          </a:xfrm>
          <a:prstGeom prst="line">
            <a:avLst/>
          </a:prstGeom>
          <a:ln>
            <a:solidFill>
              <a:schemeClr val="tx1"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1E680195-068D-4E06-990A-C051533EF43A}"/>
              </a:ext>
            </a:extLst>
          </p:cNvPr>
          <p:cNvSpPr txBox="1"/>
          <p:nvPr/>
        </p:nvSpPr>
        <p:spPr>
          <a:xfrm>
            <a:off x="1938022" y="3370032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01</a:t>
            </a:r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256821F-81B2-43F3-9CDC-A7A18D31E619}"/>
              </a:ext>
            </a:extLst>
          </p:cNvPr>
          <p:cNvSpPr txBox="1"/>
          <p:nvPr/>
        </p:nvSpPr>
        <p:spPr>
          <a:xfrm>
            <a:off x="5400313" y="3370032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02</a:t>
            </a:r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D837A14-1A0A-4F07-988A-F54A75F6FE93}"/>
              </a:ext>
            </a:extLst>
          </p:cNvPr>
          <p:cNvSpPr txBox="1"/>
          <p:nvPr/>
        </p:nvSpPr>
        <p:spPr>
          <a:xfrm>
            <a:off x="9591611" y="3330835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cs typeface="+mn-ea"/>
                <a:sym typeface="+mn-lt"/>
              </a:rPr>
              <a:t>03</a:t>
            </a:r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31E1448-0C19-4E37-BF50-E8116C232D50}"/>
              </a:ext>
            </a:extLst>
          </p:cNvPr>
          <p:cNvSpPr/>
          <p:nvPr/>
        </p:nvSpPr>
        <p:spPr>
          <a:xfrm>
            <a:off x="1430707" y="2603635"/>
            <a:ext cx="27762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Concept</a:t>
            </a:r>
            <a:endParaRPr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D0E2C157-FD7A-4024-A1FE-8D4B8569E2C3}"/>
              </a:ext>
            </a:extLst>
          </p:cNvPr>
          <p:cNvSpPr/>
          <p:nvPr/>
        </p:nvSpPr>
        <p:spPr>
          <a:xfrm rot="11174285">
            <a:off x="1197640" y="3526741"/>
            <a:ext cx="50995" cy="50995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16ACEBF-613E-4007-8E43-B91B35D82263}"/>
              </a:ext>
            </a:extLst>
          </p:cNvPr>
          <p:cNvSpPr/>
          <p:nvPr/>
        </p:nvSpPr>
        <p:spPr>
          <a:xfrm rot="11174285">
            <a:off x="9728818" y="4520349"/>
            <a:ext cx="50995" cy="5099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03F0BD31-D617-405F-AE20-B280B28769AE}"/>
              </a:ext>
            </a:extLst>
          </p:cNvPr>
          <p:cNvSpPr/>
          <p:nvPr/>
        </p:nvSpPr>
        <p:spPr>
          <a:xfrm>
            <a:off x="8787305" y="2604963"/>
            <a:ext cx="33097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Discussion</a:t>
            </a:r>
            <a:endParaRPr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38C31E7-FFC2-4B26-AA0E-EFCF4B60FE44}"/>
              </a:ext>
            </a:extLst>
          </p:cNvPr>
          <p:cNvSpPr/>
          <p:nvPr/>
        </p:nvSpPr>
        <p:spPr>
          <a:xfrm>
            <a:off x="4720167" y="2603635"/>
            <a:ext cx="33097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User Case</a:t>
            </a:r>
            <a:endParaRPr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文本框 6">
            <a:extLst>
              <a:ext uri="{FF2B5EF4-FFF2-40B4-BE49-F238E27FC236}">
                <a16:creationId xmlns:a16="http://schemas.microsoft.com/office/drawing/2014/main" id="{1A970F42-26B7-4BC5-87A4-2515471B713C}"/>
              </a:ext>
            </a:extLst>
          </p:cNvPr>
          <p:cNvSpPr txBox="1"/>
          <p:nvPr/>
        </p:nvSpPr>
        <p:spPr>
          <a:xfrm>
            <a:off x="3839860" y="651846"/>
            <a:ext cx="4502332" cy="9883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400" b="1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592110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62833AE-6197-4935-89F9-84969AC6BF5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A4510C1-FFA9-45D0-AC6A-37E5CAE40A2D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标题 138">
            <a:extLst>
              <a:ext uri="{FF2B5EF4-FFF2-40B4-BE49-F238E27FC236}">
                <a16:creationId xmlns:a16="http://schemas.microsoft.com/office/drawing/2014/main" id="{3B49A294-4E02-4625-949E-845C78ED3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   </a:t>
            </a:r>
            <a:r>
              <a:rPr lang="en-US" altLang="zh-CN" sz="3600" dirty="0"/>
              <a:t>Thinking Method</a:t>
            </a:r>
            <a:endParaRPr lang="zh-CN" altLang="en-US" sz="3600" dirty="0"/>
          </a:p>
        </p:txBody>
      </p:sp>
      <p:sp>
        <p:nvSpPr>
          <p:cNvPr id="140" name="文本占位符 139">
            <a:extLst>
              <a:ext uri="{FF2B5EF4-FFF2-40B4-BE49-F238E27FC236}">
                <a16:creationId xmlns:a16="http://schemas.microsoft.com/office/drawing/2014/main" id="{C2A67553-8E19-4CFB-9E18-5655C18B2E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z="2800" kern="0" dirty="0"/>
              <a:t>Bottom Thinking</a:t>
            </a:r>
            <a:endParaRPr lang="zh-CN" altLang="en-US" sz="2800" kern="0" dirty="0"/>
          </a:p>
        </p:txBody>
      </p:sp>
      <p:sp>
        <p:nvSpPr>
          <p:cNvPr id="141" name="内容占位符 140">
            <a:extLst>
              <a:ext uri="{FF2B5EF4-FFF2-40B4-BE49-F238E27FC236}">
                <a16:creationId xmlns:a16="http://schemas.microsoft.com/office/drawing/2014/main" id="{53824329-B906-480D-AA95-0AD8303E0C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Language Conversion</a:t>
            </a:r>
          </a:p>
          <a:p>
            <a:r>
              <a:rPr lang="en-US" altLang="zh-CN" sz="2400" dirty="0"/>
              <a:t>Compiler Conversion</a:t>
            </a:r>
          </a:p>
          <a:p>
            <a:r>
              <a:rPr lang="en-US" altLang="zh-CN" sz="2400" dirty="0"/>
              <a:t>Memory Model</a:t>
            </a:r>
          </a:p>
          <a:p>
            <a:r>
              <a:rPr lang="en-US" altLang="zh-CN" sz="2400" dirty="0"/>
              <a:t>Runtime Mechanism</a:t>
            </a:r>
            <a:endParaRPr lang="zh-CN" altLang="en-US" sz="2400" dirty="0"/>
          </a:p>
        </p:txBody>
      </p:sp>
      <p:sp>
        <p:nvSpPr>
          <p:cNvPr id="142" name="文本占位符 141">
            <a:extLst>
              <a:ext uri="{FF2B5EF4-FFF2-40B4-BE49-F238E27FC236}">
                <a16:creationId xmlns:a16="http://schemas.microsoft.com/office/drawing/2014/main" id="{C1A43906-8D3E-4626-90E7-ADF321268A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Abstract Thinking</a:t>
            </a:r>
            <a:endParaRPr lang="zh-CN" altLang="en-US" sz="2800" dirty="0"/>
          </a:p>
        </p:txBody>
      </p:sp>
      <p:sp>
        <p:nvSpPr>
          <p:cNvPr id="143" name="内容占位符 142">
            <a:extLst>
              <a:ext uri="{FF2B5EF4-FFF2-40B4-BE49-F238E27FC236}">
                <a16:creationId xmlns:a16="http://schemas.microsoft.com/office/drawing/2014/main" id="{AC6FF919-BE04-4D86-BC3F-870571FC352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Object Oriented</a:t>
            </a:r>
          </a:p>
          <a:p>
            <a:r>
              <a:rPr lang="en-US" altLang="zh-CN" sz="2400" dirty="0"/>
              <a:t>Component Encapsulation</a:t>
            </a:r>
          </a:p>
          <a:p>
            <a:r>
              <a:rPr lang="en-US" altLang="zh-CN" sz="2400" dirty="0"/>
              <a:t>Design Pattern</a:t>
            </a:r>
          </a:p>
          <a:p>
            <a:r>
              <a:rPr lang="en-US" altLang="zh-CN" sz="2400" dirty="0"/>
              <a:t>Architecture Pattern</a:t>
            </a:r>
            <a:endParaRPr lang="zh-CN" altLang="en-US" sz="2400" dirty="0"/>
          </a:p>
        </p:txBody>
      </p:sp>
      <p:pic>
        <p:nvPicPr>
          <p:cNvPr id="146" name="图片 145">
            <a:extLst>
              <a:ext uri="{FF2B5EF4-FFF2-40B4-BE49-F238E27FC236}">
                <a16:creationId xmlns:a16="http://schemas.microsoft.com/office/drawing/2014/main" id="{EFF9262C-8128-45FF-A48F-32FE0992DE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311" y="4679129"/>
            <a:ext cx="2660160" cy="190399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8" name="图片 147">
            <a:extLst>
              <a:ext uri="{FF2B5EF4-FFF2-40B4-BE49-F238E27FC236}">
                <a16:creationId xmlns:a16="http://schemas.microsoft.com/office/drawing/2014/main" id="{91A3F408-DA56-44AE-BEDC-CC6E729E31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39" y="4732497"/>
            <a:ext cx="3195136" cy="179726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0" name="图片 149">
            <a:extLst>
              <a:ext uri="{FF2B5EF4-FFF2-40B4-BE49-F238E27FC236}">
                <a16:creationId xmlns:a16="http://schemas.microsoft.com/office/drawing/2014/main" id="{36CC70A7-8ED2-4C0C-A56F-77D4B2F440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7605" y="4703572"/>
            <a:ext cx="3046397" cy="190399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1" name="箭头: 右 150">
            <a:extLst>
              <a:ext uri="{FF2B5EF4-FFF2-40B4-BE49-F238E27FC236}">
                <a16:creationId xmlns:a16="http://schemas.microsoft.com/office/drawing/2014/main" id="{C2C96992-525F-4192-87B0-57B0A732560A}"/>
              </a:ext>
            </a:extLst>
          </p:cNvPr>
          <p:cNvSpPr/>
          <p:nvPr/>
        </p:nvSpPr>
        <p:spPr>
          <a:xfrm>
            <a:off x="3974075" y="5519943"/>
            <a:ext cx="864384" cy="271257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箭头: 右 151">
            <a:extLst>
              <a:ext uri="{FF2B5EF4-FFF2-40B4-BE49-F238E27FC236}">
                <a16:creationId xmlns:a16="http://schemas.microsoft.com/office/drawing/2014/main" id="{9BA83609-863B-48A1-81A1-1C0ED054D95E}"/>
              </a:ext>
            </a:extLst>
          </p:cNvPr>
          <p:cNvSpPr/>
          <p:nvPr/>
        </p:nvSpPr>
        <p:spPr>
          <a:xfrm flipH="1">
            <a:off x="7502280" y="5495500"/>
            <a:ext cx="864384" cy="271257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文本框 153">
            <a:extLst>
              <a:ext uri="{FF2B5EF4-FFF2-40B4-BE49-F238E27FC236}">
                <a16:creationId xmlns:a16="http://schemas.microsoft.com/office/drawing/2014/main" id="{CA520DDB-F4B8-4E11-9C9D-2EF1A42F6331}"/>
              </a:ext>
            </a:extLst>
          </p:cNvPr>
          <p:cNvSpPr txBox="1"/>
          <p:nvPr/>
        </p:nvSpPr>
        <p:spPr>
          <a:xfrm>
            <a:off x="3140765" y="6229131"/>
            <a:ext cx="2451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Decompose</a:t>
            </a:r>
            <a:endParaRPr lang="zh-CN" altLang="en-US" sz="2400" b="1" dirty="0"/>
          </a:p>
        </p:txBody>
      </p:sp>
      <p:sp>
        <p:nvSpPr>
          <p:cNvPr id="155" name="文本框 154">
            <a:extLst>
              <a:ext uri="{FF2B5EF4-FFF2-40B4-BE49-F238E27FC236}">
                <a16:creationId xmlns:a16="http://schemas.microsoft.com/office/drawing/2014/main" id="{A6433DC0-BFED-40C6-9AC7-C6B8070BB2C3}"/>
              </a:ext>
            </a:extLst>
          </p:cNvPr>
          <p:cNvSpPr txBox="1"/>
          <p:nvPr/>
        </p:nvSpPr>
        <p:spPr>
          <a:xfrm>
            <a:off x="6927379" y="6189663"/>
            <a:ext cx="1948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Abstract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73673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>
            <a:extLst>
              <a:ext uri="{FF2B5EF4-FFF2-40B4-BE49-F238E27FC236}">
                <a16:creationId xmlns:a16="http://schemas.microsoft.com/office/drawing/2014/main" id="{02E6C9AA-0E0F-4A38-897F-C4D5D734FF79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BB67BB8-207A-466A-B178-EF73040C7C9C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标题 81">
            <a:extLst>
              <a:ext uri="{FF2B5EF4-FFF2-40B4-BE49-F238E27FC236}">
                <a16:creationId xmlns:a16="http://schemas.microsoft.com/office/drawing/2014/main" id="{ADF982FF-591B-46E5-8983-664C1515B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Design </a:t>
            </a:r>
            <a:r>
              <a:rPr lang="en-US" altLang="zh-CN" sz="3600" kern="0" dirty="0"/>
              <a:t>Principles</a:t>
            </a:r>
            <a:endParaRPr lang="zh-CN" altLang="en-US" sz="3600" kern="0" dirty="0"/>
          </a:p>
        </p:txBody>
      </p:sp>
      <p:sp>
        <p:nvSpPr>
          <p:cNvPr id="84" name="文本占位符 83">
            <a:extLst>
              <a:ext uri="{FF2B5EF4-FFF2-40B4-BE49-F238E27FC236}">
                <a16:creationId xmlns:a16="http://schemas.microsoft.com/office/drawing/2014/main" id="{59635D2B-69DA-4886-8509-33504C471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05792"/>
          </a:xfrm>
        </p:spPr>
        <p:txBody>
          <a:bodyPr>
            <a:normAutofit/>
          </a:bodyPr>
          <a:lstStyle/>
          <a:p>
            <a:r>
              <a:rPr lang="en-US" altLang="zh-CN" sz="2400" b="1" dirty="0"/>
              <a:t>S</a:t>
            </a:r>
            <a:r>
              <a:rPr lang="en-US" altLang="zh-CN" sz="2400" dirty="0"/>
              <a:t>ingle Responsibility Principle</a:t>
            </a:r>
          </a:p>
          <a:p>
            <a:r>
              <a:rPr lang="en-US" altLang="zh-CN" sz="2400" b="1" dirty="0"/>
              <a:t>O</a:t>
            </a:r>
            <a:r>
              <a:rPr lang="en-US" altLang="zh-CN" sz="2400" dirty="0"/>
              <a:t>pen Closed Principle</a:t>
            </a:r>
          </a:p>
          <a:p>
            <a:r>
              <a:rPr lang="en-US" altLang="zh-CN" sz="2400" b="1" dirty="0" err="1"/>
              <a:t>L</a:t>
            </a:r>
            <a:r>
              <a:rPr lang="en-US" altLang="zh-CN" sz="2400" dirty="0" err="1"/>
              <a:t>iskov</a:t>
            </a:r>
            <a:r>
              <a:rPr lang="en-US" altLang="zh-CN" sz="2400" dirty="0"/>
              <a:t> Substitution Principle</a:t>
            </a:r>
          </a:p>
          <a:p>
            <a:r>
              <a:rPr lang="en-US" altLang="zh-CN" sz="2400" b="1" dirty="0"/>
              <a:t>I</a:t>
            </a:r>
            <a:r>
              <a:rPr lang="en-US" altLang="zh-CN" sz="2400" dirty="0"/>
              <a:t>nterface Segregation Principle</a:t>
            </a:r>
          </a:p>
          <a:p>
            <a:r>
              <a:rPr lang="en-US" altLang="zh-CN" sz="2400" b="1" dirty="0"/>
              <a:t>D</a:t>
            </a:r>
            <a:r>
              <a:rPr lang="en-US" altLang="zh-CN" sz="2400" dirty="0"/>
              <a:t>ependence Inversion Principle</a:t>
            </a:r>
          </a:p>
          <a:p>
            <a:r>
              <a:rPr lang="en-US" altLang="zh-CN" sz="2400" b="1" dirty="0"/>
              <a:t>Object Combination (Black Box) </a:t>
            </a:r>
            <a:r>
              <a:rPr lang="en-US" altLang="zh-CN" sz="2400" dirty="0"/>
              <a:t>VS Class Inheritance (White Box)</a:t>
            </a:r>
          </a:p>
          <a:p>
            <a:r>
              <a:rPr lang="en-US" altLang="zh-CN" sz="2400" b="1" dirty="0"/>
              <a:t>Target Interface </a:t>
            </a:r>
            <a:r>
              <a:rPr lang="en-US" altLang="zh-CN" sz="2400" dirty="0"/>
              <a:t>VS Target Implementation</a:t>
            </a:r>
          </a:p>
        </p:txBody>
      </p:sp>
      <p:sp>
        <p:nvSpPr>
          <p:cNvPr id="87" name="矩形: 圆角 86">
            <a:extLst>
              <a:ext uri="{FF2B5EF4-FFF2-40B4-BE49-F238E27FC236}">
                <a16:creationId xmlns:a16="http://schemas.microsoft.com/office/drawing/2014/main" id="{283E1A4E-0EA7-4F56-A6B7-2FF38B248FBF}"/>
              </a:ext>
            </a:extLst>
          </p:cNvPr>
          <p:cNvSpPr/>
          <p:nvPr/>
        </p:nvSpPr>
        <p:spPr>
          <a:xfrm>
            <a:off x="3533613" y="5191932"/>
            <a:ext cx="5124773" cy="130094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Encapsulate Change Points</a:t>
            </a:r>
          </a:p>
        </p:txBody>
      </p:sp>
    </p:spTree>
    <p:extLst>
      <p:ext uri="{BB962C8B-B14F-4D97-AF65-F5344CB8AC3E}">
        <p14:creationId xmlns:p14="http://schemas.microsoft.com/office/powerpoint/2010/main" val="283763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>
            <a:extLst>
              <a:ext uri="{FF2B5EF4-FFF2-40B4-BE49-F238E27FC236}">
                <a16:creationId xmlns:a16="http://schemas.microsoft.com/office/drawing/2014/main" id="{02E6C9AA-0E0F-4A38-897F-C4D5D734FF79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BB67BB8-207A-466A-B178-EF73040C7C9C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标题 81">
            <a:extLst>
              <a:ext uri="{FF2B5EF4-FFF2-40B4-BE49-F238E27FC236}">
                <a16:creationId xmlns:a16="http://schemas.microsoft.com/office/drawing/2014/main" id="{ADF982FF-591B-46E5-8983-664C1515B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Refactoring Techniques</a:t>
            </a:r>
            <a:endParaRPr lang="zh-CN" altLang="en-US" sz="3600" kern="0" dirty="0"/>
          </a:p>
        </p:txBody>
      </p:sp>
      <p:sp>
        <p:nvSpPr>
          <p:cNvPr id="84" name="文本占位符 83">
            <a:extLst>
              <a:ext uri="{FF2B5EF4-FFF2-40B4-BE49-F238E27FC236}">
                <a16:creationId xmlns:a16="http://schemas.microsoft.com/office/drawing/2014/main" id="{59635D2B-69DA-4886-8509-33504C471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61873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Static                                   -&gt; Dynamic</a:t>
            </a:r>
          </a:p>
          <a:p>
            <a:r>
              <a:rPr lang="en-US" altLang="zh-CN" sz="2400" dirty="0"/>
              <a:t>Early binding                       -&gt; Late binding</a:t>
            </a:r>
          </a:p>
          <a:p>
            <a:r>
              <a:rPr lang="en-US" altLang="zh-CN" sz="2400" dirty="0"/>
              <a:t>Inheritance                          -&gt; Composition</a:t>
            </a:r>
          </a:p>
          <a:p>
            <a:r>
              <a:rPr lang="en-US" altLang="zh-CN" sz="2400" dirty="0"/>
              <a:t>Compile-time dependency -&gt; Runtime dependency</a:t>
            </a:r>
          </a:p>
          <a:p>
            <a:r>
              <a:rPr lang="en-US" altLang="zh-CN" sz="2400" dirty="0"/>
              <a:t>Tight coupling                     -&gt; Loose coupling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BB91D58-81BA-4CC8-A5E4-AF7ED98DDDA4}"/>
              </a:ext>
            </a:extLst>
          </p:cNvPr>
          <p:cNvSpPr/>
          <p:nvPr/>
        </p:nvSpPr>
        <p:spPr>
          <a:xfrm>
            <a:off x="3533613" y="5191932"/>
            <a:ext cx="5124773" cy="130094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1" dirty="0"/>
              <a:t>Iterative Design</a:t>
            </a:r>
          </a:p>
        </p:txBody>
      </p:sp>
    </p:spTree>
    <p:extLst>
      <p:ext uri="{BB962C8B-B14F-4D97-AF65-F5344CB8AC3E}">
        <p14:creationId xmlns:p14="http://schemas.microsoft.com/office/powerpoint/2010/main" val="81837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>
            <a:extLst>
              <a:ext uri="{FF2B5EF4-FFF2-40B4-BE49-F238E27FC236}">
                <a16:creationId xmlns:a16="http://schemas.microsoft.com/office/drawing/2014/main" id="{02E6C9AA-0E0F-4A38-897F-C4D5D734FF79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5BB67BB8-207A-466A-B178-EF73040C7C9C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标题 81">
            <a:extLst>
              <a:ext uri="{FF2B5EF4-FFF2-40B4-BE49-F238E27FC236}">
                <a16:creationId xmlns:a16="http://schemas.microsoft.com/office/drawing/2014/main" id="{ADF982FF-591B-46E5-8983-664C1515B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199"/>
            <a:ext cx="4677609" cy="813661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    Design Pattern</a:t>
            </a:r>
            <a:endParaRPr lang="zh-CN" altLang="en-US" sz="3600" kern="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E58167-255B-497C-88E8-3DD8593E1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0659" y="1270860"/>
            <a:ext cx="8224730" cy="5587140"/>
          </a:xfrm>
        </p:spPr>
        <p:txBody>
          <a:bodyPr>
            <a:noAutofit/>
          </a:bodyPr>
          <a:lstStyle/>
          <a:p>
            <a:r>
              <a:rPr lang="en-US" altLang="zh-CN" sz="2400" b="1" dirty="0"/>
              <a:t>Component collaboration: </a:t>
            </a:r>
          </a:p>
          <a:p>
            <a:pPr marL="0" indent="0">
              <a:buNone/>
            </a:pPr>
            <a:r>
              <a:rPr lang="en-US" altLang="zh-CN" sz="2400" dirty="0"/>
              <a:t>   Template Method, Strategy, Observer</a:t>
            </a:r>
          </a:p>
          <a:p>
            <a:r>
              <a:rPr lang="en-US" altLang="zh-CN" sz="2400" b="1" dirty="0"/>
              <a:t>Single responsibility: </a:t>
            </a:r>
            <a:r>
              <a:rPr lang="en-US" altLang="zh-CN" sz="2400" dirty="0"/>
              <a:t>Decorator, Bridge</a:t>
            </a:r>
          </a:p>
          <a:p>
            <a:r>
              <a:rPr lang="en-US" altLang="zh-CN" sz="2400" b="1" dirty="0"/>
              <a:t>Object creation: </a:t>
            </a:r>
          </a:p>
          <a:p>
            <a:pPr marL="0" indent="0">
              <a:buNone/>
            </a:pPr>
            <a:r>
              <a:rPr lang="en-US" altLang="zh-CN" sz="2400" dirty="0"/>
              <a:t>   Factory Method, Abstract Factory, Prototype, Builder</a:t>
            </a:r>
          </a:p>
          <a:p>
            <a:r>
              <a:rPr lang="en-US" altLang="zh-CN" sz="2400" b="1" dirty="0"/>
              <a:t>Object performance: </a:t>
            </a:r>
            <a:r>
              <a:rPr lang="en-US" altLang="zh-CN" sz="2400" dirty="0"/>
              <a:t>Singleton, Flyweight</a:t>
            </a:r>
          </a:p>
          <a:p>
            <a:r>
              <a:rPr lang="en-US" altLang="zh-CN" sz="2400" b="1" dirty="0"/>
              <a:t>Interface isolation: </a:t>
            </a:r>
            <a:r>
              <a:rPr lang="en-US" altLang="zh-CN" sz="2400" dirty="0"/>
              <a:t>Facade, Proxy, Mediator, Adapter</a:t>
            </a:r>
          </a:p>
          <a:p>
            <a:r>
              <a:rPr lang="en-US" altLang="zh-CN" sz="2400" b="1" dirty="0"/>
              <a:t>State changes: </a:t>
            </a:r>
            <a:r>
              <a:rPr lang="en-US" altLang="zh-CN" sz="2400" dirty="0"/>
              <a:t>Memento, State</a:t>
            </a:r>
          </a:p>
          <a:p>
            <a:r>
              <a:rPr lang="en-US" altLang="zh-CN" sz="2400" b="1" dirty="0"/>
              <a:t>Data structure: </a:t>
            </a:r>
          </a:p>
          <a:p>
            <a:pPr marL="0" indent="0">
              <a:buNone/>
            </a:pPr>
            <a:r>
              <a:rPr lang="en-US" altLang="zh-CN" sz="2400" dirty="0"/>
              <a:t>   Composite, Iterator, Chain of Responsibility</a:t>
            </a:r>
          </a:p>
          <a:p>
            <a:r>
              <a:rPr lang="en-US" altLang="zh-CN" sz="2400" b="1" dirty="0"/>
              <a:t>Behavior changes: </a:t>
            </a:r>
            <a:r>
              <a:rPr lang="en-US" altLang="zh-CN" sz="2400" dirty="0"/>
              <a:t>Command, Visitor</a:t>
            </a:r>
          </a:p>
          <a:p>
            <a:r>
              <a:rPr lang="en-US" altLang="zh-CN" sz="2400" b="1" dirty="0"/>
              <a:t>Domain issues: </a:t>
            </a:r>
            <a:r>
              <a:rPr lang="en-US" altLang="zh-CN" sz="2400" dirty="0"/>
              <a:t>Interpreter</a:t>
            </a:r>
          </a:p>
        </p:txBody>
      </p:sp>
      <p:sp>
        <p:nvSpPr>
          <p:cNvPr id="84" name="文本占位符 83">
            <a:extLst>
              <a:ext uri="{FF2B5EF4-FFF2-40B4-BE49-F238E27FC236}">
                <a16:creationId xmlns:a16="http://schemas.microsoft.com/office/drawing/2014/main" id="{59635D2B-69DA-4886-8509-33504C471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2290870" cy="3811588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Creation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Structure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Behavior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4943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    User Case: Strategy + Factory </a:t>
            </a:r>
            <a:endParaRPr lang="zh-CN" altLang="en-US" sz="36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58A9B82-058F-461B-9001-EDA0D3AE0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033" y="4169969"/>
            <a:ext cx="7712989" cy="2552269"/>
          </a:xfrm>
          <a:prstGeom prst="rect">
            <a:avLst/>
          </a:prstGeom>
        </p:spPr>
      </p:pic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2442D4D3-D58B-405B-B8EB-CEF8725EB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09" y="1572871"/>
            <a:ext cx="4701876" cy="2921637"/>
          </a:xfrm>
        </p:spPr>
      </p:pic>
    </p:spTree>
    <p:extLst>
      <p:ext uri="{BB962C8B-B14F-4D97-AF65-F5344CB8AC3E}">
        <p14:creationId xmlns:p14="http://schemas.microsoft.com/office/powerpoint/2010/main" val="3284630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    User Case: Observer</a:t>
            </a:r>
            <a:endParaRPr lang="zh-CN" altLang="en-US" sz="3600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0A991E0-2BF2-4CE9-BCEF-0264F7FC80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809" y="2072722"/>
            <a:ext cx="6752381" cy="3857143"/>
          </a:xfrm>
        </p:spPr>
      </p:pic>
    </p:spTree>
    <p:extLst>
      <p:ext uri="{BB962C8B-B14F-4D97-AF65-F5344CB8AC3E}">
        <p14:creationId xmlns:p14="http://schemas.microsoft.com/office/powerpoint/2010/main" val="78785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>
            <a:extLst>
              <a:ext uri="{FF2B5EF4-FFF2-40B4-BE49-F238E27FC236}">
                <a16:creationId xmlns:a16="http://schemas.microsoft.com/office/drawing/2014/main" id="{C10C5C4A-99B4-4252-AA81-2208B7F15087}"/>
              </a:ext>
            </a:extLst>
          </p:cNvPr>
          <p:cNvSpPr txBox="1"/>
          <p:nvPr/>
        </p:nvSpPr>
        <p:spPr>
          <a:xfrm>
            <a:off x="258644" y="66146"/>
            <a:ext cx="10405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5400"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1CBBFA0-D5F9-41D3-89EE-1C6DFDF89DB8}"/>
              </a:ext>
            </a:extLst>
          </p:cNvPr>
          <p:cNvCxnSpPr/>
          <p:nvPr/>
        </p:nvCxnSpPr>
        <p:spPr>
          <a:xfrm flipH="1">
            <a:off x="973488" y="647670"/>
            <a:ext cx="452746" cy="434139"/>
          </a:xfrm>
          <a:prstGeom prst="line">
            <a:avLst/>
          </a:prstGeom>
          <a:ln w="15875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标题 59">
            <a:extLst>
              <a:ext uri="{FF2B5EF4-FFF2-40B4-BE49-F238E27FC236}">
                <a16:creationId xmlns:a16="http://schemas.microsoft.com/office/drawing/2014/main" id="{94B3C510-207B-4D82-89B1-FECD31CE9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/>
              <a:t>    Object model</a:t>
            </a:r>
            <a:endParaRPr lang="zh-CN" altLang="en-US" sz="3600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130B5BA0-9CB4-4C5A-B916-E9D691640B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6731332"/>
              </p:ext>
            </p:extLst>
          </p:nvPr>
        </p:nvGraphicFramePr>
        <p:xfrm>
          <a:off x="838200" y="1825625"/>
          <a:ext cx="10515600" cy="1920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49174148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15787394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023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class A : B{ </a:t>
                      </a:r>
                    </a:p>
                    <a:p>
                      <a:pPr marL="0" indent="0" algn="l">
                        <a:buNone/>
                      </a:pPr>
                      <a:endParaRPr lang="en-US" altLang="zh-CN" sz="2400" dirty="0"/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dirty="0"/>
                        <a:t>//... 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};</a:t>
                      </a:r>
                      <a:endParaRPr lang="zh-CN" altLang="en-US" sz="2400" dirty="0"/>
                    </a:p>
                    <a:p>
                      <a:pPr algn="l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class A {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dirty="0"/>
                        <a:t>B </a:t>
                      </a:r>
                      <a:r>
                        <a:rPr lang="en-US" altLang="zh-CN" sz="2400" dirty="0" err="1"/>
                        <a:t>b</a:t>
                      </a:r>
                      <a:r>
                        <a:rPr lang="en-US" altLang="zh-CN" sz="2400" dirty="0"/>
                        <a:t>; 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dirty="0"/>
                        <a:t>//... 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2400" dirty="0"/>
                        <a:t>};</a:t>
                      </a:r>
                      <a:endParaRPr lang="zh-CN" altLang="en-US" sz="2400" dirty="0"/>
                    </a:p>
                    <a:p>
                      <a:pPr algn="l"/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2400" b="1" dirty="0"/>
                        <a:t>class A {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b="1" dirty="0"/>
                        <a:t>B* pb; </a:t>
                      </a:r>
                    </a:p>
                    <a:p>
                      <a:pPr marL="457200" lvl="1" indent="0" algn="l">
                        <a:buNone/>
                      </a:pPr>
                      <a:r>
                        <a:rPr lang="en-US" altLang="zh-CN" sz="2400" b="1" dirty="0"/>
                        <a:t>//... </a:t>
                      </a:r>
                    </a:p>
                    <a:p>
                      <a:pPr marL="0" indent="0" algn="l">
                        <a:buNone/>
                      </a:pPr>
                      <a:r>
                        <a:rPr lang="en-US" altLang="zh-CN" sz="2400" b="1" dirty="0"/>
                        <a:t>}</a:t>
                      </a:r>
                      <a:endParaRPr lang="zh-CN" altLang="en-US" sz="2400" b="1" dirty="0"/>
                    </a:p>
                    <a:p>
                      <a:pPr algn="l"/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4094424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EAC07F02-9BB6-4232-A9C7-DC94FF5343AA}"/>
              </a:ext>
            </a:extLst>
          </p:cNvPr>
          <p:cNvSpPr/>
          <p:nvPr/>
        </p:nvSpPr>
        <p:spPr>
          <a:xfrm>
            <a:off x="818509" y="3745865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C57B549-87A4-4C21-B87B-A64E77016C69}"/>
              </a:ext>
            </a:extLst>
          </p:cNvPr>
          <p:cNvSpPr/>
          <p:nvPr/>
        </p:nvSpPr>
        <p:spPr>
          <a:xfrm>
            <a:off x="1863292" y="3745864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3568184-B2AA-4B5C-859F-5ED57C3EDF72}"/>
              </a:ext>
            </a:extLst>
          </p:cNvPr>
          <p:cNvSpPr/>
          <p:nvPr/>
        </p:nvSpPr>
        <p:spPr>
          <a:xfrm>
            <a:off x="4119115" y="3745864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E080613-BBD7-4F82-9722-4C315029BCBB}"/>
              </a:ext>
            </a:extLst>
          </p:cNvPr>
          <p:cNvSpPr/>
          <p:nvPr/>
        </p:nvSpPr>
        <p:spPr>
          <a:xfrm>
            <a:off x="5163898" y="3745863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7100AA3-AB22-4255-9B36-C723D682E5BE}"/>
              </a:ext>
            </a:extLst>
          </p:cNvPr>
          <p:cNvSpPr/>
          <p:nvPr/>
        </p:nvSpPr>
        <p:spPr>
          <a:xfrm>
            <a:off x="7674464" y="3745865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</a:t>
            </a:r>
            <a:endParaRPr lang="zh-CN" altLang="en-US" sz="24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87BCC2C-F6CE-4C87-AD8F-A34AE2C38B2A}"/>
              </a:ext>
            </a:extLst>
          </p:cNvPr>
          <p:cNvSpPr/>
          <p:nvPr/>
        </p:nvSpPr>
        <p:spPr>
          <a:xfrm>
            <a:off x="8703749" y="3745864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09D560F-0F3E-42D3-BE26-05EEF9CD9673}"/>
              </a:ext>
            </a:extLst>
          </p:cNvPr>
          <p:cNvSpPr/>
          <p:nvPr/>
        </p:nvSpPr>
        <p:spPr>
          <a:xfrm>
            <a:off x="10009891" y="2822532"/>
            <a:ext cx="1040590" cy="923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B</a:t>
            </a:r>
            <a:endParaRPr lang="zh-CN" altLang="en-US" sz="2400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6EF17FB7-A1AC-46AA-A6FA-EB9B80F408D0}"/>
              </a:ext>
            </a:extLst>
          </p:cNvPr>
          <p:cNvCxnSpPr/>
          <p:nvPr/>
        </p:nvCxnSpPr>
        <p:spPr>
          <a:xfrm flipV="1">
            <a:off x="9224044" y="3745863"/>
            <a:ext cx="1175319" cy="461665"/>
          </a:xfrm>
          <a:prstGeom prst="straightConnector1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79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3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6 -4.81481E-6 L 0.03373 0.04399 " pathEditMode="relative" rAng="0" ptsTypes="AA">
                                      <p:cBhvr>
                                        <p:cTn id="15" dur="75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0" y="2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6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LAYERS_CUSTOMIZATION" val="UEsDBBQAAgAIAFF6b0w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FF6b0z+fS/3ZAAAAGUAAAAcAAAAdW5pdmVyc2FsL2xvY2FsX3NldHRpbmdzLnhtbLOxr8jNUShLLSrOzM+zVTLUM1BSSM1Lzk/JzEu3VQoNcdO1UFIoLknMS0nMyc9LtVXKy1dSsLfjssnJT07MCU4tKQEqLFYoyEmsTC0KSc0FMkpS/RJzgSqftq542bxCSd+OCw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UXpvTLd+K21kAQAA7wIAACkAAAB1bml2ZXJzYWwvc2tpbl9jdXN0b21pemF0aW9uX3NldHRpbmdzLnhtbI1Sy2ocMRC8+yuEf2AltV4DkwU9zYIPATv4POwoZrCtCSOZmKCPj8bxst54TaI+dVV3Nd2qPj9MyT7nMj9Nv4YyzekmljKl+7y9QKjfz4/z8nWJOZa8OSJ3Uxrnn7v0fV6xhuYypHFYRruyeYtReH1ISa2cahkzjCLJPPUKOc9t4zpwHdjGOUpsv/lL4o/uEvcxlfOq/eaE/diwSzkuZZfG+LKF0+r31OkGV8swTq0ubwVbox6mVsfWQIxwyX2lGgAEstwRh6uUndQEecw4hmoUBQqIcE46UYmkHFoWOtFUmO8EYpIx6ir1tHUjrY2jtkroCNFtmledrSEYiTEihABzlQsIBqNWDU1Dg1oPCA4MiKqNJgpQsMEEVr3zwnKkqBcYV2YMYHw87nG79+c6ov+9zuGc/xA8+wVn2dVbmzPm6vfPy9KKb+PTj8ehRDSNXy7Dt+vryzc/vnr3wK4mbdt+6unfUEsDBBQAAgAIACt6b0x5SuoCZSoAAD5IAAAXAAAAdW5pdmVyc2FsL3VuaXZlcnNhbC5wbmftfHlckmnfL6ZjNfmM9dpM+UxmWcE4uUw0o7mBU5Y5qZRmhmuNEpkihamhLM5M0zKVmhhkLrRbrokK7jhbiKRUJi4oNAmSIjKBgojAAWuqeZ55zjmf9z3vOe97Pv3hB29+9/W7fsv3+i3Xdd+c3R3s/7f3//4+AAD4W8BOvxAAwMIcAFhwZpGl8Zv3bDdbGz/MUkL8twKquleNGS8skF8GfQkA1OQsmTv4nvF68dGd8BQA4IOfTX9mLPSdeADAvyfA78u9J2Jkw/LqpPBo6FE9UA8wAPIgjyw+HrHpQd7P9x/ce+aTrVl+zlf+fvOrrJuO7/8bKmDNySNBS3+oMWtde7j++5Vr1pD3JTnWfcRVayGt5RXNWo/MroKUbplnJlPA3og8pMoZ2Iw8NAyXF3iog0DRhNkeaknLnIIDcm2denzX3jDDMgrX/sWTUVWBBNkmlNSD1ywpv2AGAGRJXZV6cg/46aXwGMdwC+Nd9HVKg/HaoJcbOj80XmfJAqx/B8aaVM/S7bT+/TZ1TgQSbzVeHsh8bN5yN8L4HyCJAj6wVVNt3zbzqyuZ0w9hEgGAp2WO5sB4cAOaYDDOHdacD36q18qZv0ogag9SwZIGO9KPrvixXdVKnZzIjEpf0p2iLTnx7GzPNPPFBXQ+p3pQNqOTYGfvwvBlUWQON8ItTxej0pHjxlgUQQ1rIN4e/URuCwAIdlJCLFs0XWgIVssX6geXTDFaZShQ+nBq390jeN5wNvupveGFPZXsVjA1KmFB9S96OMlDDXuqDDtm+lmQtASb+iH6NtW0DE3UHh+upJhhu+/T1rA1UYSJFHd+jKpGjWiPFCjIPXGJEtcIy6hfXywAtKceTUC0K95LBX6IxksjYaArOvH54SrwAY+BoGW5i08QBz4ee7h4bu0Hw+G8gE0hzs3RyeG2uRIJBlysRP00HEu4U14SxXC4GpFmhTBaLzMVgfCNpz2KaShdPtNI1Tb2pK6zyabHkMW4SB5sN2T2UU5bGlZkswgF71b38QXOD8YC/y5Qt6mLq0jSLgTqeo9LIn91ZlK4+MKn5hgIRXJc+0s7VT9GLYkhY0AU8XGSGMV3SpSOIgUH0RwMdZpfD7OPL8y3loUu1tEIhWlFiVr46kQX+bSWPQYjzvZUy0B9BqFBJ6xuxsPd+XW6+7JPds2rwMM8Fpa468TY4HoWsQQk8yDHPcjAljB0YqSXaq6NRtD6IIbp1MPcW0egjS1504PTakXCzSPCY89XPpavY4X4ZBtxs7FKlLjg4gpewaK6xfuBT3SiGtf3aRWtJ9D2od1LppIKe1CtTlLQC1RrUXbasEdxwLZIdy07VYLzOhUVWzhln5KEGi4/2tyZhXOHqINIizHNlaivi85GkcV0ZEhRQApZgiQzEB7FVLiq2jBbXSpJ8eSr5XVIOB/WnB1FRniUGG1B10mm1moTWIO8sWlt59gQbxWazrWA9hUj4KXUnYfgPBTDi4PBozRhDdEI36obxOxR5Gp5ozeXGkXuwULqZBh7JJ/uVBq6um4Epe3S5csG2/gaOlWFeyC/OsiFl4HXaCep/AF/fnoVVLv6wtoB/4+tv4afMS4FXtQR29wVD7HX7LDuVUEf8C0cXJsK6clkyfYTMScYK54HxbQjW/W0Itij3B4UFQXnoV1na5n0mPhmcRtNVsNKu2R0xb18dlqmP9RGQPi6hI0hIzG98Qt6gZ0DEFKNygtN86ao+QimLGcKYY8y+iMNUlqrX6sdy6l/LC+H2uX4qPoTbeaiBNmOpdoFDhGLH8WmDSQjjf5FZYIgUGU/V8w5e7Swzp/ehZAdL9lm9AQXopwbs1+CdRlV0HMOj/jVU2tFDWSEr0vidl/Ss7VayHGrhO+38mIhp8wAB86ZHIx9JGQu6Y+ZkGzXhpCRj3uBS1HgiytEOlEbW0MfVmRop2uDmTIFLmWixlmdUmDU6SHsDIVsM+32WzeiNfBmrfeGrcCJAXThTYmigpTeR+EjnjFasjtUurG083C5txY+rq5vkQ1AMJ4UBn66tDCKZz8S1lCM8AU+kjVeoTZCU7CZc5KakrMpmdkij/weOK/EC0W9qByAGc5e6aBX7pciio9AkWw3juSYS6QgFtV6O5ashJf0NAroqOwNrBIOpoLzrTFI0kWd+kO+MXsZ6SLwjx2euvWepXw3GbK5ojVuZQGOgXLQJlGcqxnE35hFn8dvrcWd/oyj/NZwOS5RGvO9LSdLxc4iFA+BHM0U2QR+uAtH7qXlji23qPzsMC2IXFxqtUVOIM/indFaOMJXxZz72EwT366gcdK8OFlpntzvArNSIBQGG2NwyRDpu2dRrWlNCdoL3uGDuigfg2ILW2HUAQ6pXqeN0es360W0bazcVf5evFXhPPYLNd8M0E6OghvxxmtsaW0mn91huN5CXSXang7dc1j+KR1ft2IWe7EklZ9qBMrXD8nFYZbx9vCS6UGNm8ZjtH9QU/5ZnG1uwAF6gjr2/SzcgjWkkcArtRV4NbOyMJVG4HE84WSqB3Gn7UPIwaMPjHrw+dTs2s6sjl+YPqdSVjn6DTaFi9OMQbVFckzwVVWUoDPLSUr92KMYlcJEthYlc75uFNKpQ6U6pSs0BaJON8JqL6IdI5ThsjdpuW18eV002ut+WkujTHZiEDI4Y4yWkccdEb4xVxkrnrW2tHefXFNa24K3cJ9dnEYWf59ujJcQ8DLOuSl6ResdNL8eMQDp6yMjDbqmiwF+fBgPzcJN1ERf4m+yfYDvAfIuDU2KvV7ItIqCQMbZjEhyDwpep3UDY5MpSMxwFaMpW5/OA2oq47dwTao1G9HWZod2kasvKR0Bg9PZVRLwULaQaCjqSnGS8P22UBgS32CGMTAmyjyKRzg0twH0rO4QuERZGQjP1BtRTh7H2iFlXrz7ufoTtXJ6ME+uNuIrMsURAaBI0wItCyhCKABwtDffzAZsO+T+F2k01DKwI/6ocE5vBsgqv21lysrFe0zlSXv3J+ampIzMN3IE3NvcacrL/bam/AKYOA82faSNBsVqB/uC51P57v/dQTtsTR9eN/4Xc10eCoX5pComarklLb//tATk4GC7BAyMT7pz//w2090Hvo41zPbBYjLGbhWGApZdpG6I23b/zJGJlSaO7b8QZn62F+AGXB0Us/Hn79zPXmaSITDQLz7/9S1+fjvuviP8FyVU+ZcQ9RrSaXvCjEiQKfdJlRSnlwwdY9mFsjfVj3BqRi8jPn5z9ygM2JsuxKd7mFHh2fC19y7sjWOdMcENCFRK2rSTG0H8vi+zo6uIZTVxfib82ZA0m0fCF3xwKQ4KzIHMPu8KBW97ixYaRKsmKYHb2zfx2b23/u61wwTMzzYVQDns6dSUkjqHpy1Gwu23CLpfmijMfuLI/QuFia3HsLNjpbCcW573t3yOX3a0RCYaD71gt24e1pcfUAnfDhU69266vxb+kdnpZBAD1Nu/6bpxOWSdZc/Bg/MKB0Ls4s6HfGh2OgnEcH2LdhfYuSmyLO58fVGYxckHpNeGi9fvtRFfNnGEwzcu2Doa8EXa+ZdLBEwsO4t5QB5feaPzzqJFBaC/YIb4wPFfDOFe2+7b4f22kb/Yk22Sra6o9F8wE7X8iyGrQv9a4pj/q9/ex6uHw2MgDsqbb3mu18/j0K7U8xdXhS76F9oyluZiQ97y35Hrq2qNvn2eUrLV968sF1ewbYnZX9rn09PLF4BhfwJafhx9L2slErH3r2evQFT+9ewrxRV/PftI7t7vs/6kvROI3fWzNRSXcsEdYgT7Yez5Y4fJ/3DPlI1I+tx77B/kHgPx+h5he97/87eN2snmWPcf21wwE6z1/8DHe+rhNrGf1rOjhjMNe0u4+dXcPNlUXpTEdWIVxVGk1NejRBnrSePpTO2w+GbmDo9929vT3uh7puOT1zOfPXP+/wsCWyzOFGoF7Asfu8cgrbF6jQSGTiTsS+CQtvWR3vJ1VMzqjOfXSF6TDSOpk03SKlIplTA7GpGygYWzZa/Xd3vJvbEzv51Gx2ASMT5qY5QcGxsCIYNmUrBkTtQbLLm4Vlo9JwVggD8WfMK9zCk6ITSGSpDxT92VwgB+33EjB5KRkSEjmXVmeYS+Nbmx5cDOvWDBXLml5oqwbwN/SDG2DvJcCbLbHV69wUaS1EN2Bj3W0Vo2C13R2iOclFZnD+rIEen6RNZFKRt1mENm0yaqhUA2RAuObxQSqLK2I2wUG3WEE3nt4WMh/bC6NCr5zVrg7ALeCLPNXZzkwvX7QuFi7E/NC+boAVPm1t5Hm3LoLUHjymRts1A32YOQhVqi4MBOD6qxHCutTd6l+ngglsdW7FtUN9LFDSzzN87frZmbqL4By/6Cr2KDLGlccpR/YZ1k/6CbzLO2ZUNfDxkJhfPafsgdOcK6LJapJGkd4jfhvLElfusgsK81cDefJdm8uNtT5zVSEMUQO6O+LYzXua2FYbAqEocmJ1wv1h3SuQ0ks3ryUlPwznAB2DPbiXsS5+wIoQXt8rqvV6lYfRSbAOCs7PIgvteVq68NUjW3OAdkp2ILorzfQsQGm0eBMZttZWKFWwHaZgiCKqzoiw8p4eTNPbDYIs9DgluGwoG/6uhwdyjJCW0jX09h6IC6mlWYVSgm8laQnt+s9BDoZ/PSAisb9t+OJks7x/QnMJF8Ve+LverqP011KyimLyRoXwpE3qAmCTr8mm4FldUmC7BcwmAbmb+dvAEuCAbBebBubZytHWstwvcx0XkNf4qxLoH1JJtYkAavKseDDzpu/xb8VHXrbZt97XnlzD5Sb+AJis0o7nMIeCw6+ITReqUWg15Snf/vJNyTttbNVPFpspkRIasiLEVNfCOyUgrSAjXLf1TM8FFfYZx04R/kJZHiOrjLP+BUO+/ld/z6NiSznc1p0YZHs3MToAdwniABpnikc3PkWvhIamPy2Ed5aAmfEEEbplntxD4EDiDt/DGHbXPrqldMsYYfyzeTNB3T/nSOYr0kxVt3Erphp5d+Yh2H3xayfkp9wYj3t6H4TOfX/BWwv9ezoP3Qv60qeKqSP0QWtvCHyWrScODlzV8mc2gxhQ9AjVV6nIoPe7j5UbenbNhQP9KRptPUxxMH5IrQJQHEQM5IrOA0vPpDi4uIgdsb+kgjD2hDqjJc7rnS14ZbdnHP65ltltneekd4R5gnZP72/YrktqEVy7B48I7XBa3qSSisuEXRudE9VnXuzJyT7cdvEdUiEqykZebZOfdY/bkzRUXZi20/Lts0svQ/0If9T4ZlJT79WDhzn53C9UlX/LTEtSgvUqnguDLThCLCbI5hJkdB8M5xJWo4INMeL2ySadCToDPfQbc0Skoy3TYyqtmoblT1pA19m4kniSPa10017S2DYD7Te7HUbJxonb0jqCvzRXZ6y8gU5M7kx/Qv5y2jVTGY+JQjG1miy1vXUC3uADsy82GL96qX9VHnzUBmV0Q5ad7/sY+pn1boo2cfnobsDf5BPbGZqgnExh5rdZwvSjAe7HDnMi1D/fxGDpn0Wysn3LJMe04a9CoGcEgwCFzA6uIZdj7d7j33+89i/P3pW3+EayLxWlPOOqIP84qFsgyHv94kbGj7IxCKmHYVkyP9WsPqo2eqceKNYjxr+uargaMV1e+3SKPln4La585Xv590bl7gtKQ2dau8eKjh2MjeYPV8ReBKNPYQ6BjFETJFguT7b5AypPAYfyqdwFHgOHBpGK8K7cz1Vj6QTo7EGY4+XQj5/ZueHC5TWSz3fq44YSwv0pucaAI451N4CX4f54rek6LlaPSz3RuJoQexwmP4lzaQBAlaW5XdXjBjjZEd6f17u7l734nUvGLOZKtaUEhpuSIWawbkcY5SqLGuKy1VKivqpiMHNYE/aYvqYxCyWV6e4dBRrD3yelQQwT8iQfGLDSyfotZ2jSGpeNWUAtKod/vGMCeBEpWPPeEluopb0UigXqjpTk+Oma3FPbOhnpBdzr7IrLzXYmgombdfjXL9dl9gp6M5GJ4c4fEQKDSmCzhTNlLVPOkZnWYsWlrT4IJiLjeqhIrcwLlxq5h7TNzznjOysq+qmhLn42bEzhNn9TG9tOXIM6/HRNp16owrJwu34Kp4SezMT2M3IYPxrZcWw5nOidoObhqc7J/39bVoQaJcz3h2LbpEujMG9+LXJfita4iR15jyVz6t2UY6iy2cgupnRtxd8V94UDmbr8E+cDafrYMtdgL9VnBZopjz3ghf7SzDTVH3b0ls5QQbwr5Z/knvTfVSvG3uWZ1Csc+yLoD4QxY92JjU2Vha0VXkAqoIScRuNMfY6cStbZ89d+XKutI41aAifz19a7O8QfBq6h7Ihw+Bc5y6dNVm26JbVodZT9oMRF5GY/etczcNZe06tTA2OMP6EVAni55RLZtrs3oO/XB36zqhoIYouuif3Ijba3nzQMdYTKFIkriwMv4wdU2H4hzO4SoFdn4qZ08VaL5InHhYF4D94iJslo3bKy1JxWI+RPhqf9na3FbLK4/6XFPmqy9vOULLvOM2Blucy06PdxBQzB6FyEYqAgx3rO7kSVHSWysbfmDaLvU4NV7TOf2y1LC7It1vuV5OUDfDYIyvr0ZU26XIr7PD33NRfPjNc5AOi4Syw82S/W3vqdhZ4lnN1JexViKaOENyyeFWRgsG/7J1OH076DaFmO/K1qjUFoNE+8s9m/PNZGi7umqronoBQlIK1Y2NES+FBx237oXNprQFNfD7LDFYiOPDkKCf+BCIqiZnGKO5Y7TKe/fyU2nDGKrjp3liA+Ho+eWOvSOXpPOxx8YLNnjSk/iCCeuWKAh5QuAgCnylbrrsrC7sklkAn3W4ldONoeFiOOCrQU8iB8Uy+YKbTocNFw6I1mkDtBlfNnu7hFiK0uqntChqTMdIWaxhpWMIOSesasVL63qzLWrwC55ONsshxe3GAto4yTMhUH2xR6cZj5u5Ab6ah8pLa0NgIQkseGV4grZtp8vsBxqa1RnVZOZjF+7JFsMTX7qUuKJXPeOPaIcnSKujhdt35Y5yYvUYzWVxxu75Pqq7EPe3q9R+xlmlotycjXGgLsaGWazXuAJqqYSQApErR6L4Sos252vIYs36vkxexiU9c723G9a/7YpodZkOn6Vvni2YYbDVCq85/J7c+OsxeC40ZGm8Pef6GilDFz4465GtOnuSvNyCEmbxiz9EcVGxiTN99WVk6x0Fg1iZyqr01nLcA4zPS+dh6hvPQ28zkJr4ndMNCMKrMg5PJrbk/CxGr9ybEzla+mq4xFX/zLXzrEuc/ATLq5PlrAx92RuOk6AtRud6PEBClAWKGs7Qqyjrg5VnCiODj9sqw76RBryM2XzSHIPY60f52Rh0Yx3tmQ92vf6eauhdT/l5PoyPULCvEoBWASIqQGI/So1WzmTi5sCuLzum5FjTySHmOucgLuxpxh+7U2SsMSEHMwcVxgx8aeT+2j8ydq3i8S7XYpxOGuvKerOv5Qyd+82a859QFkRyjCkWpxhK4RZ7aydqQQYN1bA4KbCEj82WNLaRX3fVPEWsYToWBJ19lBM8v0tKOdNBzpOklYxgq6pfs66pFxVvWzZA2MGdfjPyutXSAX8T+d7mxD2WZybm6+/+gvpPzP1U8wpOPIjIN3PQzhcdaYecOwEX8fPCedV+hMjqmNOwYQQMZuT+BdL86Z9mSAJJVxhLE0FU3KpXw13KrWa609uUV9zBjfrAIj96nkkPD81zf2iGot3cOl+vcDUoRq9I50XqrhA7IHyBw7GzjynBoPUFFfEheVTsQuWFncAgD/Lc8oGtilUc5ac5UpDRceTrG3OUOM81nNWZEzWFlBK7P6YMsYx/TGXvpAbuB3tg10HW/t6FJijrzi8d+GpQOVbBJsR+dL4k5ZWqUTetOtRkJTsLgcEaokcDQ8B3z4rTi5SThyI/0p0EcmgEfpszx+KT7b9giB5UKWG0ANmpOxvFMO1/lL4XbjibhVCshIp6zP7gN0UyKzgpksBJl/LfK3hYx8byuPGtG+RHdpDrUyNpwsCjYNvO9VCxLxBiTC98veJs1nppfKxsFgPxq0pUzEBEm3AdGW+E2znLtL3n9B44gEvTe83Bmfj6NfJxV+ah3LO4THeojb4IzUcKG0vcNDBajmrspFNiKUmVfbcj9YLJZVsGI1wiLNfL4rQFDZJijaqbaHDBkxbvgiawT7bGlgQEbTSn4Q1fZBV1I8JCVsbz9aELB4Rw6bmo06IXhazpwT6LiDHeioNhryDiQbfq8Gsmspi38CehbItb+CJmH1NJZQe7cE7exsvWsEVIj8Wds8igEzT8D6chjnY7bNZfLCBJdmSuDmMrb3xoiV+2b/tL+JDjOFmBEDA2FmhDcjsGJ9yE2lACk0Mc9pLUTonUv+88mCvTxsN5CWwCBs6XY37Kj5uojhV53g5S8eNaN5AM3qdpTrQYJs72lc+NDSP4RXe8j/0w9xefQS+trNgw55Pl9uXZtk86mgbaWgsLqAP0IJX266sb5ArGgmsfmqGInOtXZdXUVeL95XgVH6Gr2JxBCROlbchhe1MGbxK7ItbOR7xiOKfGCMlVlUufgxw4sAVTpMuEx8XxWroTSbHcQtZjCWcYMs0CCu8wUDS52wv22L6t6z2y9y2vi6dyODSm/nJtDuLgGvA2xZauuFp2nAf3ot5jJfLDBa9cvCrS8kzHKnbp/tmtVw2/BNm/WXV90MqlW8oX7fz3r0/I9ZcKnAP7xtv/sb4GkFQfzaMcwnFl0ZmkTf8US4x1PRVn0Aqh+L6l/be9Wcqo2F2vt/ccHG682XB3AH/1X4/g1nnOte2Ewp2odAcRVUhimiKTqc4EmXJNVqILV+xdqhzqTsHlv6Xxg83cImOQ9THtlLnf2/NPFnn6nTWZtPBApOJtSyS+uAvoP+3d1/d6F68/oizA/F5Q4uv9uCTn3pNm/bfrX8tGJx/5aSnUoIRy74cx0+ko59d7NZW3rnzmBzwHnfnRuv+O/2rszbnWWtSfORmzEP+2VX/pP7DrzEKFWk70RLzJGru+OLgI0U53NFcl/HmCk+AD/Hwzbd1buoUErdxqew/VmYWPeEu1u0Cra1b9boh2SOVb6WOvzandlkmF4ANU3ts6L972iTk9yPYe7J2478T97yiuzAHR/p015ERZxP2hv6D2g5+GUmefjI2MmjYVGosa/5kvfxOi3bSsqThppNBTd9eqoeQvGF0GP9XJiYYx7nKzzizpX+jnonA3zzfr6/uP2YMCt5xToQ10zNMr+//JLvRz+WbWkJmnd9MgxP2/C/UyYTL8tMdfaLS9E1BV/Q5d78R9J+7/C3EdzfurYud+jXUiypP4bwnN8VEPhQb/PQvFTsG/JbX4x4X2TqAP2umiP1cuxspm5jggKeofOsE9bdOV6OK5R/a6PR5nAVUMb4Zylf1/xi53TZwinahOTyra+eYMODvgrTpHNIqOEPW+1j0tcN4cuYjX3LyA857rAL9W1s5m3mvxBW84np33GC3wtWtYfiZvAeC33why3eSpLKfXZ0z9m/aYvORLfu2OicvzHlrDeSfOO3H+PeKYMvz8cb/pnF3xcJt1cYZpZ9/lovPNP/Gix3VmNU82SeusGo6N3E+wPSpvVQuiHCJ3/lkGibN5CGDI1JNwW6+YHg0YdRzY+mflmp8LrTpAFjjwgch/EMUB4avf59sGfoq2TNr4Z/3tIi1FNmY/ZKFu/5NUy83SBVjJmOHTNfxdfyGMyNoSMvf7z6XEwHsJHAVzScd08D/ftcB4l8sGTaevl3Of+59njhZZL+p0eweyd+L8/ydOgG17mm4Eqh/pEtZ1lL97sPMd4R3hHeG/NyHmxG/fF7qqt/vFUM8vex0yfaafhIKqWxSdXRSdgwN01/1Tb4hsH42IBHJtm3nWRTE4OIBK47beP3XkwZaT/6eeRHkzrGXM9EreYtMg+//QUy8FNzqzJCWZk6Jaqm6CvdDYm5DUbepWkHoohXscE+XRtgqZzWiyM71A8pjbW4Z9nHpxJIc5W8707MO5SA8V0vH1cqkDi3hJOZBCMRPqJtNhAk13OnmhV/kqdHZzk49ppOkEKmXQPdHVQdk4RB93U9O6UwvLVzswe7YlG7DFzVYzMyxozOqnE5ihXlnjHRh+PLS0DLELTdTyYW0vLqBbJhWuhBfnQGoh0XA3hzB1ozqyu7fRWD4mqnUSiLoxkjzNpFT0uUrF6TyeVq9mEjm0NM01Zl/t6nWUY3Y3pk1v/VUKus+NR45zZvzH+2GGLR8ADpxTjEoQLbcv986f8aapacH1so9E6ZkD6KPUZquGqqBdJgVWXAzoLRTOjfYs3lePG6tqnswYRjj+GwYLLHlBZrSIpyQYn6odk9p8QCNXqKIzWvctiv9pmLDiBY/RNv3AAcQXI+ldGSj46hUFB5Bwr2F05N15oRKlYvohA9YJiWUOIxrHYcsRwtNW2dnmgP7rLcuOCvHqS9VL6DebZK1HCp3Z8hmwcMoj3Xa33ZPUPcMlcQhFfgCccAgTVtnD8aNduSMufkpYQMbb0aAuLupMaE138zNHACbD42DwC5IwLLi0PYFZuw9YN604cZi6nC1qIq4wSAiTks6t1zykmzATqSK3uh6jQG4MljLskhljxGb7adws65jRdfkwy33VC+m35wWpZMubmmSs3Zar7uKLZh+yM4Ek3clJJ4jtUa0onTY3jHhcROXkAUv5zaqCewz2CWAvqvhwzunAOopcIZkblKsqWB01fRd7sEXZvMRbvsQBRHNn+o+FUf6pwz4sM0BSUNuumNaP+q+Pq9RlKDqw+oWLVL7wE3OXO0EPyhCtLcpB5uZItkVdq/ZBbzkhvdJqf/D5lAyPa9l0Qo8KXgm9kkSdXtn4PHVVk+D5jMv1DEjM9+NNmb1u4deaJmPqu8LuVH0M6M/GxeM4RNCBu03WGb1ukfnVS/YyDC35ZiueAA/10gQYMI9j8RnnQzNG+HRz5jpO1hHDNastUanDRvXLd0enVw+OVpge6PmkD+qXOgxoT0vSWI+GlWmvhqNqwzRym3LtU+8/mAHtdZDE4uVmmqq06ehjVfsg48IVn+mMTYtYVg54ZOjKiuGh7WtzVHh9FE/VW6HryqpndWyvHnk4LXgOfhpnr+1n97Wp6uefh36++OhbMtzu3P5D1rw6p1j2xJY5NZFTpr1mFAERqxsP52h/243eb3vvwTWOy3UjgFN32uae1cMNiEjgZZk14wtOwN/D16lTgL/K0knC7YW/I2nFwl2dV/b112HWQPk3G4VA7RhooCBLzXcCiVofxYkuSztGFN4sxY5LZvYz7QuD25TF8iEcnXmFS9QrxU3relON/trR7Um+2eRdJp0M4zulTOAflhvla9BXzRKBV8JSY6eMHnXK+ebcnHVIZ9aSzl/KgmjdtLkzaT1tq+99PmhPAalTIafsUQohGbFAQBYPz6RhDQstIvc85EmJ6ahnJRxlCup6sTAzFbsq024AuXHlBx7k+q3PrpdJ4uIBmaoBJBrSAwuGhVOtTogu+gdTxIp64sy8MEUb+khxAWViZPTqeUHJ2Be/roCdyzsyvC2s72+AKOIKDdpCeernEMi1AbLki4NMp+qfIVPXrFsnUwOYwa7VfYOQMpjHoVg4mcpBrOvFPyqn27JrRG4qSn3cA1mHZii7qDoeO8ksmpSzOggp2JhwFd/JLiX28xUarVkn4GlnGJd1mCRbb36wPlgkNce/fOgiKjod3aiHg9cgwYLHrokSPvereQeTh+jkVT9HaDaFRLsDjraKm5/1MrWnPTeithb1fYncUM3eoWVLm53Q1bfI1YhB0Fa+n9a7THsjHLX58WNYh7KpjllB7GoKJEtSEx4z03Ztyq3TxjknVn9nfWxCaL3bEhBelQG5fRDFtmiIKPXYyPmm1rg2mJOPI8jSaejGefvk8UrU6iD9j970pSaINbTpxbH6W3PuBu88ty8v5AN0iEqr57FIxDMBpGsA+CKASb2lsvQ3VGXSgxSzt2PVu3vxj40mSmDLEinFYZZ14kv0oOT0mOZ6cDw8o06bLmvz2rH64148zZikohrHNf0CGbe92W0AVXlklyXPih5WOG8bAtoZhZ2uDTHh/ZBmU9PnDxorj030vVcmtQRUVXNmhOZ5Yr+61khqT5jt0tiZn1YEu6JtRPGorXyBsxykrzyxv23SY28q1Qi8HbN1fFyg7VIZIUnqKv+5oQy8JufCOARuTI9VUdO4JDbUqVdx29CPo/HWh/cNl9MTeI/J4a/M8anGf6rfYc3LaceFWuVXioxPSY8Pk+ZazC6KdfFfkAb2V/WoQm9RAQyYTV3fZhQNF0bNqKDbBmAiU5Ia8difxyrABwrEJ9s+XBNgCPhOYAyxe4ZBiflmG/U6oUEn+mbh6i143ykMnBzGB1SH+9hHlt2vo4hlObS6vdLt86g49MYWo7ttvyvjGGUzB/SFT8t12OJLKpZ8ML4+SEQKzFPe7dan7mz2Jg3GGKqIG5cpNvOBN6pPV92dJBlD4M68kWSGF0NZAb7KLK7BhZYbMnzJas7fEe0GxqtocSlwSnmgVTvZDBMY9Grq3G/2+t+cBcoSddHceLV+fMzzK7OV5SU5zpwvp5xk9qSbES8X1ZX6OnHvKwhvE9lz58xr5+ra4dTVLyEk0ArUZMMo1f8xEXw16EShGxyF7q87+0LxRST4ykN6eqdy9hZ++wHNCjX3RhPMGJjXBTTbyWzuelDrtLeL5YzyqdjvgmaZlId1WjWNk+XtVqaNvwA+8JupYGGbXlenBs8ofX04p6Fzv/Wk0pLpd1XvtZRlQOhfTlfk7Hauz7kkRta/jE2fJ8Kr+gwVe01+tk0wHF2PX5tL9WBGQV96mLU6s2Ie6/Vnn5ueTPNM0jAXrwJfk0EPHn0ubavdqw4w4nF9AuMGEQn1gNk+1AOO82S7csWFbuFhlqKal55dgpUYTKfwnAVX81Jrg+pdn4b1KmsM5zQ6qNsl776IslP1d6uaw1GhCX87sYtZUYx+BbYPHgmRGtYGCR+6v3d23sV8k4oKoW7bhkSbR2VWh+1fwAYtPNjS3InEu6gVMhsz9jXqIp9dqUQTzvP0l7V9xRyjdy8EAbWNREysXzCyMK2Zgo6P3m6by/JLJRrbek/35KEtuhkidAD6i6tB4Uqdm441TLOhuh7osS6cgkT11nkuQnIA4T6x3TcyIDuEy6lhi0QePGCLplG1EPkqqJqnNguOaOAU/5c+n/7el3pkeLzJLEsqa5SUeM1a/74deC2RpGhRcTyxXY9iS9goF3T1AGbWSZdWsIrB4ftp9vfq5oPpMWd5Di56DYWRPl3bMnzqVgVJu76Ugo6o14mmk5orhpkrnHdc8f5IcfnOZM4yhC+IuPIz4rqr1Of+hEaiQU0kflpK4RDV6US1KJ0gSe9kA5XlwPahsoy2Iv9p3HmrU6ifim96dKVUJAibj7CVlYOw0PmgEmTZZ8Xrpf2RtIr8JwsRZdPzMGDOURW9TF1k+PAKU92jHQ9nRghWnD7xc2eW+9bUzAymKpGZNpt8APoI1lxb5D1KIxTjnEYohDFKDGN137YvNOJ9vUqxtzE5kU414K1lFTc/O2zfEzE/7+in89jzeELzTbjLq5zP4lyCqlbMNETuG7Y2FXxaUz0ssD4dYnnc9EZUJFCzJ2h1XKPAde4n13zpJuYRBaeyTMLB7uWyYgTfwNg8ImoNW4M7Of4wJz/MxLzx/ZdwOrZvWe5eabgxzSWxTG8Ftln2l41Dnofxk8L06qw45uqHRjh0ZuHLgMw/7NXycmjV1j/qDXfAPTtTYe86pTavKnw5utedqelSQLZYI3xLZ6/4thU2zxvBLtamQVDGdmWUlbhKjnnpL3amGnVNWQVo54m8RnoTv3EuSyYaLX9uNXHuhUJFpYCvkgwO92bNvyVqGUTt4C+bjJ5ULrRQxlqpbAKrcv7QU6QN7E1RgO0UxY6mOvGR7ARq03fjdFOVOAqOHTF2EA128sPR328TbNAqKEyc5wt4sMqfIA4niEVcwxyXcxaYoj1NnDndF4Rr7EXP3UfncynKhvGcewhhY7axSDTV3WW4iMaM6HsfarJxqc2Z8NLBtI0Kr6pkdU13tGVUH2/soaWYQZAygk3BMJ+k/4rX5dbblkVlq69UPbO/O6H0FhZgjJp+FD1d+Dd03bbRlEj9yV/CWgZSJsFPPSEd3SksvJYvhOj4ZvKMvuZONlH5mzVx5nhxRSGqDG/syYZcsNsOnPu+/ZqysfIjh8ag8BeHuI2crIay9LqqnzbJ8xAYKtM+N8dfIqEtmjEljp4cGLLAwbQD92vqlXK7Zy3KxlahXrmlzKr/nDGMTUwZ3LlEj34OAr4PZWr9akP/qg9Ez7JhhBAXUzdIB/m0F8YQNGLMWhPJZ8xMMNVD1ddFLTL9WA0sI8u9eM4wc3z+p2tiRw3sBNvcOblBj240CXFUhxAIFRG2uaa3Nky/oBPSuGz+6/gSqkbPxWAUBsApYG9oagOUa+IQsD3Yr2rrgW//B1BLAwQUAAIACAArem9MFQUy+E0AAABqAAAAGwAAAHVuaXZlcnNhbC91bml2ZXJzYWwucG5nLnhtbLOxr8jNUShLLSrOzM+zVTLUM1Cyt+PlsikoSi3LTC1XqACKAQUhQEmh0lbJxAjBLc9MKcmwVTI3MkWIZaRmpmeU2CqZmpjABfWBRgIAUEsBAgAAFAACAAgAUXpvTD08L9HBAAAA5QEAABoAAAAAAAAAAQAAAAAAAAAAAHVuaXZlcnNhbC9pMThuX3ByZXNldHMueG1sUEsBAgAAFAACAAgAUXpvTP59L/dkAAAAZQAAABwAAAAAAAAAAQAAAAAA+QAAAHVuaXZlcnNhbC9sb2NhbF9zZXR0aW5ncy54bWxQSwECAAAUAAIACABElFdHI7RO+/sCAACwCAAAFAAAAAAAAAABAAAAAACXAQAAdW5pdmVyc2FsL3BsYXllci54bWxQSwECAAAUAAIACABRem9Mt34rbWQBAADvAgAAKQAAAAAAAAABAAAAAADEBAAAdW5pdmVyc2FsL3NraW5fY3VzdG9taXphdGlvbl9zZXR0aW5ncy54bWxQSwECAAAUAAIACAArem9MeUrqAmUqAAA+SAAAFwAAAAAAAAAAAAAAAABvBgAAdW5pdmVyc2FsL3VuaXZlcnNhbC5wbmdQSwECAAAUAAIACAArem9MFQUy+E0AAABqAAAAGwAAAAAAAAABAAAAAAAJMQAAdW5pdmVyc2FsL3VuaXZlcnNhbC5wbmcueG1sUEsFBgAAAAAGAAYAuQEAAI8xAAAAAA=="/>
  <p:tag name="ISPRING_PRESENTATION_TITLE" val="演示文稿1"/>
  <p:tag name="ISPRING_ULTRA_SCORM_COURSE_ID" val="4C932017-8D67-43A0-9751-2BEC31E52CC7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资源库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hnbwxet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546</Words>
  <Application>Microsoft Office PowerPoint</Application>
  <PresentationFormat>宽屏</PresentationFormat>
  <Paragraphs>141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等线</vt:lpstr>
      <vt:lpstr>宋体</vt:lpstr>
      <vt:lpstr>微软雅黑</vt:lpstr>
      <vt:lpstr>Agency FB</vt:lpstr>
      <vt:lpstr>Arial</vt:lpstr>
      <vt:lpstr>Calibri</vt:lpstr>
      <vt:lpstr>Wingdings</vt:lpstr>
      <vt:lpstr>第一PPT，www.1ppt.com</vt:lpstr>
      <vt:lpstr>PowerPoint 演示文稿</vt:lpstr>
      <vt:lpstr>PowerPoint 演示文稿</vt:lpstr>
      <vt:lpstr>    Thinking Method</vt:lpstr>
      <vt:lpstr>    Design Principles</vt:lpstr>
      <vt:lpstr>    Refactoring Techniques</vt:lpstr>
      <vt:lpstr>    Design Pattern</vt:lpstr>
      <vt:lpstr>    User Case: Strategy + Factory </vt:lpstr>
      <vt:lpstr>    User Case: Observer</vt:lpstr>
      <vt:lpstr>    Object model</vt:lpstr>
      <vt:lpstr>    Use With Caution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黑色点线</dc:title>
  <dc:creator>第一PPT</dc:creator>
  <cp:keywords>www.1ppt.com</cp:keywords>
  <dc:description>www.1ppt.com</dc:description>
  <cp:lastModifiedBy>Magic Fairy</cp:lastModifiedBy>
  <cp:revision>93</cp:revision>
  <dcterms:created xsi:type="dcterms:W3CDTF">2018-03-15T15:36:21Z</dcterms:created>
  <dcterms:modified xsi:type="dcterms:W3CDTF">2020-11-02T16:21:44Z</dcterms:modified>
  <cp:contentStatus>https:/shop410307923.taobao.com;</cp:contentStatus>
</cp:coreProperties>
</file>

<file path=docProps/thumbnail.jpeg>
</file>